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76" r:id="rId4"/>
    <p:sldId id="275" r:id="rId5"/>
    <p:sldId id="267" r:id="rId6"/>
    <p:sldId id="263" r:id="rId7"/>
    <p:sldId id="287" r:id="rId8"/>
    <p:sldId id="269" r:id="rId9"/>
    <p:sldId id="257" r:id="rId10"/>
    <p:sldId id="264" r:id="rId11"/>
    <p:sldId id="277" r:id="rId12"/>
    <p:sldId id="268" r:id="rId13"/>
    <p:sldId id="27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01" autoAdjust="0"/>
  </p:normalViewPr>
  <p:slideViewPr>
    <p:cSldViewPr snapToGrid="0">
      <p:cViewPr varScale="1">
        <p:scale>
          <a:sx n="86" d="100"/>
          <a:sy n="86" d="100"/>
        </p:scale>
        <p:origin x="72" y="2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B5531-81ED-AF43-A78B-6183B620F7FA}" type="datetimeFigureOut">
              <a:rPr lang="en-US" smtClean="0"/>
              <a:t>2/5/2020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8D058-0CC8-4447-AE5C-C5055E7C80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219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E6809-C984-453F-AF97-3F99ECADFB80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D65DB-D451-465B-A54C-EDFFB28A56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828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05199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90559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3282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1983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35491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56996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670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D65DB-D451-465B-A54C-EDFFB28A56C3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653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FC6F76-39C7-44EF-90C6-3A75D069B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C74F06-E03D-4543-AD39-5EC6356DF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80599C-107F-4F60-A8E1-C7ABBF1C1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2C6682-9825-4F50-BDEB-6B016232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F06182-460C-4733-9E77-D75DB87DD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972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DC3CC-2FCE-4806-9988-31078FAC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025B68-1F74-4E82-A63D-690320313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3C149E-EAA5-4817-ACCF-9AE622E03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77E36-338B-4670-AF06-670EB433D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7B73EB-4800-4E45-A5CA-988ACEC6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759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0E204F-273C-4752-AEC7-677ECA68C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C1BC07-21DC-48F1-B4EF-9A3409DE4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FF5DAD-7424-43A8-BD93-8949703B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94E71F-371D-4E57-84F2-EC80AB7A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05B941-5AEE-4619-9394-30FF115F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743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7CA7D-493D-42FB-BB0E-2772271E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8AC22A-BD81-4150-8691-EDD60451B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1407F1-E9E0-4BD0-A84B-EF8570D1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204ADF-DBB8-4A5A-A889-8C72D96B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CF616C-9BE1-4DDF-88CE-2AEEFF0AD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1569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7B1E0-58F2-46B9-8CDF-BDD214DE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BD66D7-424C-4E77-A7AE-E00031D78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7FC569-1918-404A-A42F-18856671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FE3AAC-C1C0-4319-9B0E-4484B317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1B6358-9F4F-4237-A892-39F4C45C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1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A27B6-649A-4392-B020-89299452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D4A3E-B280-4FCF-98A7-362E1B544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D0D50C-2C6D-4BC3-B552-5E12102FF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5FF90C-B5FB-471E-BA7D-0D42C321D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BE1EF8-9DA5-4708-893A-451633A2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2D4CC1-8D55-4F32-B3B6-8CA9B331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6305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9C0AC5-B0CA-4684-BE8C-470B2A7D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C6F62C-6EFF-404E-A6EA-669C56F87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766F83-9164-4A2E-A971-6C6E812E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B0C429-F585-4A72-95D3-E1F413B8D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2AC10C-56BE-4D3A-B6E0-AF7505E61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01394D-CB8E-40AC-BB5E-A6AC79D3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B650D1-2BAD-467C-9A59-8F56E7FC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A74956-9C35-4B0C-A2AD-203DCA77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644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E16FD1-73AC-4400-9401-D738FBCE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85F45B-E386-4CE5-9644-CF0F28FD6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DEAE09-1B4C-43F7-8B50-F5A8B260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F26C2F-718D-48B0-B56C-AAA7B911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993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E311D9-2A05-4A27-B74C-773C1A575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65BA3C-FC5E-45F8-A4A9-1AA07875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4C433B-771B-4386-91AA-A978B272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5883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9EA9D-7119-4FF0-8F9A-D985D9A8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BE5F2E-EA37-4E10-8992-9274E8AD5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89907E-7BA9-400C-8B3E-19E1A5CAB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A9566F-ECEB-4200-ABA2-2615F264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924FAA-BF28-4B0A-BFD9-EB6E1421E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7F10E8-2584-4181-A686-23880CFE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669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8C2335-D504-47E6-BFFF-C6D05506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31D7B2-FCB1-49A6-B2C6-F3A980E8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F013-4C92-4D1D-8860-083ED6E1A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AF84EF-4571-4592-84FD-22F36B3D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262BF2-2B12-4C0B-ABD9-FDDBE421D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B6535B-8670-411F-A1E1-59AFF8F5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568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C71945-A96A-421F-952A-3C549F7B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AB3020-A48C-4EC4-8590-23B07850D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8E8810-77F4-4BC1-8599-549324F49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EFDF1-BA69-4339-B4A1-722E91693BA4}" type="datetimeFigureOut">
              <a:rPr lang="fr-CH" smtClean="0"/>
              <a:t>05.02.2020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FEB275-E99B-48CA-95BD-CC54F59DF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ECBB6F-0999-4F52-BF32-DAECE3EBF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11EDB-1A4F-48DE-A07C-5DEC4206B13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2699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rAFpPbz7O4?feature=oembed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7E3B5-001D-4D4F-9DA0-8AF5D902F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265" y="2868611"/>
            <a:ext cx="10762607" cy="2600959"/>
          </a:xfrm>
          <a:noFill/>
        </p:spPr>
        <p:txBody>
          <a:bodyPr>
            <a:noAutofit/>
          </a:bodyPr>
          <a:lstStyle/>
          <a:p>
            <a:r>
              <a:rPr lang="fr-CH" sz="3600" dirty="0">
                <a:latin typeface="Arial"/>
                <a:cs typeface="Arial"/>
              </a:rPr>
              <a:t>Organisation: </a:t>
            </a:r>
            <a:r>
              <a:rPr lang="fr-CH" sz="3600" dirty="0" err="1">
                <a:latin typeface="Arial"/>
                <a:cs typeface="Arial"/>
              </a:rPr>
              <a:t>ResponsiveOrg</a:t>
            </a:r>
            <a:r>
              <a:rPr lang="fr-CH" sz="3600" dirty="0">
                <a:latin typeface="Arial"/>
                <a:cs typeface="Arial"/>
              </a:rPr>
              <a:t> Romandie, la Chambre de l’économie sociale et </a:t>
            </a:r>
            <a:r>
              <a:rPr lang="fr-CH" sz="3600" err="1">
                <a:latin typeface="Arial"/>
                <a:cs typeface="Arial"/>
              </a:rPr>
              <a:t>solidaire</a:t>
            </a:r>
            <a:r>
              <a:rPr lang="fr-CH" sz="3600">
                <a:latin typeface="Arial"/>
                <a:cs typeface="Arial"/>
              </a:rPr>
              <a:t>, les </a:t>
            </a:r>
            <a:r>
              <a:rPr lang="fr-CH" sz="3600" dirty="0">
                <a:latin typeface="Arial"/>
                <a:cs typeface="Arial"/>
              </a:rPr>
              <a:t>jardiniers du Nous Léman Genève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CE6859-48CF-4877-8B84-CAFD0F48E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264" y="5469571"/>
            <a:ext cx="10901471" cy="919221"/>
          </a:xfrm>
          <a:noFill/>
        </p:spPr>
        <p:txBody>
          <a:bodyPr>
            <a:normAutofit/>
          </a:bodyPr>
          <a:lstStyle/>
          <a:p>
            <a:r>
              <a:rPr lang="fr-CH" dirty="0">
                <a:latin typeface="Arial"/>
                <a:cs typeface="Arial"/>
              </a:rPr>
              <a:t>Pakize Palan et Catherine Girard </a:t>
            </a:r>
          </a:p>
          <a:p>
            <a:r>
              <a:rPr lang="fr-CH" dirty="0">
                <a:latin typeface="Arial"/>
                <a:cs typeface="Arial"/>
              </a:rPr>
              <a:t>28 Janvier 2020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F75F9F2-B4F3-48DD-ACFB-73D74C9505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71" b="28140"/>
          <a:stretch/>
        </p:blipFill>
        <p:spPr>
          <a:xfrm>
            <a:off x="784128" y="828040"/>
            <a:ext cx="10623744" cy="260096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2233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923" y="227494"/>
            <a:ext cx="6013077" cy="1582519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>
                <a:latin typeface="Arial"/>
                <a:cs typeface="Arial"/>
              </a:rPr>
              <a:t>LES SOINS VOLANTS :</a:t>
            </a:r>
            <a:br>
              <a:rPr lang="fr-CH" b="1" dirty="0">
                <a:latin typeface="Arial"/>
                <a:cs typeface="Arial"/>
              </a:rPr>
            </a:br>
            <a:r>
              <a:rPr lang="fr-CH" b="1" dirty="0">
                <a:latin typeface="Arial"/>
                <a:cs typeface="Arial"/>
              </a:rPr>
              <a:t>Une valeur ajoutée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292" y="1971617"/>
            <a:ext cx="6164707" cy="4886383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fr-CH" sz="2600" dirty="0">
                <a:latin typeface="Arial"/>
                <a:cs typeface="Arial"/>
              </a:rPr>
              <a:t>Conception de soins </a:t>
            </a:r>
            <a:r>
              <a:rPr lang="fr-CH" sz="2600" dirty="0" err="1">
                <a:latin typeface="Arial"/>
                <a:cs typeface="Arial"/>
              </a:rPr>
              <a:t>L.Goetlieb</a:t>
            </a:r>
            <a:r>
              <a:rPr lang="fr-CH" sz="2600" dirty="0">
                <a:latin typeface="Arial"/>
                <a:cs typeface="Arial"/>
              </a:rPr>
              <a:t>, la systémique Calgary et le </a:t>
            </a:r>
            <a:r>
              <a:rPr lang="fr-CH" sz="2600" dirty="0" err="1">
                <a:latin typeface="Arial"/>
                <a:cs typeface="Arial"/>
              </a:rPr>
              <a:t>caring</a:t>
            </a:r>
            <a:r>
              <a:rPr lang="fr-CH" sz="2600" dirty="0">
                <a:latin typeface="Arial"/>
                <a:cs typeface="Arial"/>
              </a:rPr>
              <a:t> Watson.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fr-CH" sz="2600" dirty="0">
                <a:latin typeface="Arial"/>
                <a:cs typeface="Arial"/>
              </a:rPr>
              <a:t>L’outil d’évaluation standardisé OMAHA basé sur les besoins, complet et efficace 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fr-CH" sz="2600" dirty="0">
                <a:latin typeface="Arial"/>
                <a:cs typeface="Arial"/>
              </a:rPr>
              <a:t>L’outil informatique adapté, intégré et ergonomique développé par </a:t>
            </a:r>
            <a:r>
              <a:rPr lang="fr-CH" sz="2600" dirty="0" err="1">
                <a:latin typeface="Arial"/>
                <a:cs typeface="Arial"/>
              </a:rPr>
              <a:t>Umanova</a:t>
            </a:r>
            <a:endParaRPr lang="fr-CH" sz="2600" dirty="0">
              <a:latin typeface="Arial"/>
              <a:cs typeface="Arial"/>
            </a:endParaRP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fr-CH" sz="2600" dirty="0">
                <a:latin typeface="Arial"/>
                <a:cs typeface="Arial"/>
              </a:rPr>
              <a:t>Entreprise libérée suscitant intérêt de nombreux soignants</a:t>
            </a:r>
          </a:p>
          <a:p>
            <a:pPr marL="0" indent="0">
              <a:lnSpc>
                <a:spcPct val="100000"/>
              </a:lnSpc>
              <a:buNone/>
            </a:pPr>
            <a:endParaRPr lang="fr-CH" sz="18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11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782" y="227495"/>
            <a:ext cx="5648218" cy="935383"/>
          </a:xfrm>
        </p:spPr>
        <p:txBody>
          <a:bodyPr>
            <a:normAutofit/>
          </a:bodyPr>
          <a:lstStyle/>
          <a:p>
            <a:pPr algn="ctr"/>
            <a:r>
              <a:rPr lang="fr-CH" sz="3600" b="1" dirty="0">
                <a:latin typeface="Arial"/>
                <a:cs typeface="Arial"/>
              </a:rPr>
              <a:t>L’entreprise libérée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7847" y="1410510"/>
            <a:ext cx="6257617" cy="5339477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Avantages du modèle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des salariés plus performants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un collectif plus affirmé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une organisation plus agile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une entreprise plus innovante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une meilleure performance globale de l'entreprise 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Les critiques...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inadaptée à la culture suisse imprégnée par le modèle pyramidal .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risque de dérive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l'augmentation du stress et du burn-out </a:t>
            </a:r>
          </a:p>
          <a:p>
            <a:pPr>
              <a:lnSpc>
                <a:spcPct val="120000"/>
              </a:lnSpc>
            </a:pPr>
            <a:r>
              <a:rPr lang="fr-FR" sz="2900" dirty="0">
                <a:latin typeface="Arial" panose="020B0604020202020204" pitchFamily="34" charset="0"/>
                <a:cs typeface="Arial" panose="020B0604020202020204" pitchFamily="34" charset="0"/>
              </a:rPr>
              <a:t>Attention à la réduction des charges salariales en supprimant les postes de cadres intermédiaires. 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endParaRPr lang="fr-CH" sz="32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77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782" y="227494"/>
            <a:ext cx="5648218" cy="1582519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>
                <a:latin typeface="Arial"/>
                <a:cs typeface="Arial"/>
              </a:rPr>
              <a:t>L’entreprise libérée en une minute: </a:t>
            </a:r>
            <a:r>
              <a:rPr lang="fr-CH" b="1" dirty="0" err="1">
                <a:latin typeface="Arial"/>
                <a:cs typeface="Arial"/>
              </a:rPr>
              <a:t>I.Geetz</a:t>
            </a:r>
            <a:endParaRPr lang="fr-CH" b="1" dirty="0">
              <a:latin typeface="Arial"/>
              <a:cs typeface="Arial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Média en ligne 3" title="Une entreprise libￃﾩrￃﾩe, c'est quoi ?">
            <a:hlinkClick r:id="" action="ppaction://media"/>
            <a:extLst>
              <a:ext uri="{FF2B5EF4-FFF2-40B4-BE49-F238E27FC236}">
                <a16:creationId xmlns:a16="http://schemas.microsoft.com/office/drawing/2014/main" id="{7C0F07DA-CC48-427E-BEED-A3C75698974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22984" y="2967293"/>
            <a:ext cx="6369016" cy="3582044"/>
          </a:xfrm>
          <a:prstGeom prst="rect">
            <a:avLst/>
          </a:prstGeom>
        </p:spPr>
      </p:pic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410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782" y="227494"/>
            <a:ext cx="5648218" cy="1582519"/>
          </a:xfrm>
        </p:spPr>
        <p:txBody>
          <a:bodyPr>
            <a:normAutofit/>
          </a:bodyPr>
          <a:lstStyle/>
          <a:p>
            <a:pPr algn="ctr"/>
            <a:r>
              <a:rPr lang="fr-CH" b="1" dirty="0">
                <a:latin typeface="Arial"/>
                <a:cs typeface="Arial"/>
              </a:rPr>
              <a:t>QUESTIONS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2615" y="2085364"/>
            <a:ext cx="5989385" cy="462571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3200" dirty="0"/>
              <a:t>Merci de votre attention</a:t>
            </a:r>
            <a:endParaRPr lang="fr-CH" sz="32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82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155" y="2218068"/>
            <a:ext cx="5954616" cy="4412438"/>
          </a:xfrm>
        </p:spPr>
        <p:txBody>
          <a:bodyPr anchor="t">
            <a:normAutofit fontScale="92500"/>
          </a:bodyPr>
          <a:lstStyle/>
          <a:p>
            <a:pPr marL="0" indent="0">
              <a:lnSpc>
                <a:spcPct val="100000"/>
              </a:lnSpc>
              <a:buClr>
                <a:schemeClr val="tx1"/>
              </a:buClr>
              <a:buNone/>
            </a:pPr>
            <a:r>
              <a:rPr lang="fr-CH" sz="2400" dirty="0">
                <a:latin typeface="Arial"/>
                <a:cs typeface="Arial"/>
              </a:rPr>
              <a:t>Qui sommes nous ? 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r>
              <a:rPr lang="fr-CH" sz="2400" dirty="0">
                <a:latin typeface="Arial"/>
                <a:cs typeface="Arial"/>
              </a:rPr>
              <a:t>Trois fondateurs de profession infirmière.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r>
              <a:rPr lang="fr-CH" sz="2400" dirty="0">
                <a:latin typeface="Arial"/>
                <a:cs typeface="Arial"/>
              </a:rPr>
              <a:t>Profils professionnels complémentaires.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r>
              <a:rPr lang="fr-CH" sz="2400" dirty="0">
                <a:latin typeface="Arial"/>
                <a:cs typeface="Arial"/>
              </a:rPr>
              <a:t>Une OSAD privé 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r>
              <a:rPr lang="fr-CH" sz="2400" dirty="0">
                <a:latin typeface="Arial"/>
                <a:cs typeface="Arial"/>
              </a:rPr>
              <a:t>Proposant des soins à domicile couverts par LAMAL mandatée par Etat de Vaud et Valais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r>
              <a:rPr lang="fr-CH" sz="2400" dirty="0">
                <a:latin typeface="Arial"/>
                <a:cs typeface="Arial"/>
              </a:rPr>
              <a:t>Proposant une conception organisationnelle innovante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r>
              <a:rPr lang="fr-CH" sz="2400" dirty="0">
                <a:latin typeface="Arial"/>
                <a:cs typeface="Arial"/>
              </a:rPr>
              <a:t>Préoccupation particulière de la condition de travail des soignants 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endParaRPr lang="fr-CH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endParaRPr lang="fr-CH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chemeClr val="tx1"/>
              </a:buClr>
              <a:buFontTx/>
              <a:buChar char="-"/>
            </a:pPr>
            <a:endParaRPr lang="fr-CH" sz="24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39" y="227494"/>
            <a:ext cx="5937262" cy="1810013"/>
          </a:xfrm>
        </p:spPr>
        <p:txBody>
          <a:bodyPr>
            <a:normAutofit/>
          </a:bodyPr>
          <a:lstStyle/>
          <a:p>
            <a:pPr algn="ctr"/>
            <a:r>
              <a:rPr lang="fr-CH" sz="4000" b="1" dirty="0">
                <a:latin typeface="Arial"/>
                <a:cs typeface="Arial"/>
              </a:rPr>
              <a:t>LES SOINS VOLANTS : </a:t>
            </a:r>
          </a:p>
        </p:txBody>
      </p:sp>
    </p:spTree>
    <p:extLst>
      <p:ext uri="{BB962C8B-B14F-4D97-AF65-F5344CB8AC3E}">
        <p14:creationId xmlns:p14="http://schemas.microsoft.com/office/powerpoint/2010/main" val="3233156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C651C-E532-40C4-88CA-58F8A5A35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3600" b="1" dirty="0"/>
              <a:t>Théorie X et Théorie Y de Douglas Mac Gregor 1960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D1E94-F318-4615-A604-F9FB7265F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Théorie X : présupposés</a:t>
            </a:r>
          </a:p>
          <a:p>
            <a:pPr marL="0" indent="0">
              <a:buNone/>
            </a:pPr>
            <a:r>
              <a:rPr lang="fr-FR" dirty="0"/>
              <a:t>Naturellement, l'être humain moyen n'aime pas le travail et l'évitera s'il le peut.</a:t>
            </a:r>
          </a:p>
          <a:p>
            <a:pPr marL="0" indent="0">
              <a:buNone/>
            </a:pPr>
            <a:r>
              <a:rPr lang="fr-FR" dirty="0"/>
              <a:t>La théorie X induit un type de </a:t>
            </a:r>
            <a:r>
              <a:rPr lang="fr-FR" b="1" dirty="0"/>
              <a:t>management assez autoritaire</a:t>
            </a:r>
            <a:r>
              <a:rPr lang="fr-FR" dirty="0"/>
              <a:t>, souvent mal supporté par les salariés. Elle augmente l'aversion du travail.</a:t>
            </a:r>
          </a:p>
          <a:p>
            <a:r>
              <a:rPr lang="fr-FR" b="1" dirty="0"/>
              <a:t>Théorie Y : présupposés</a:t>
            </a:r>
          </a:p>
          <a:p>
            <a:pPr marL="0" indent="0">
              <a:buNone/>
            </a:pPr>
            <a:r>
              <a:rPr lang="fr-FR" dirty="0"/>
              <a:t>les individus, en réalité, ont un besoin psychologique qui les pousse au travail. Ils désirent s’accomplir personnellement et progresser dans l’exercice des responsabilités.</a:t>
            </a:r>
          </a:p>
          <a:p>
            <a:pPr marL="0" indent="0">
              <a:buNone/>
            </a:pPr>
            <a:r>
              <a:rPr lang="fr-FR" dirty="0"/>
              <a:t>La théorie Y induit un type de </a:t>
            </a:r>
            <a:r>
              <a:rPr lang="fr-FR" b="1" dirty="0"/>
              <a:t>management participatif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0191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82E88-99F2-43E7-96B8-0065E8FB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Grille managériale Blake et Mouton 1960</a:t>
            </a:r>
            <a:br>
              <a:rPr lang="fr-CH" dirty="0"/>
            </a:br>
            <a:r>
              <a:rPr lang="fr-CH" sz="2400" dirty="0"/>
              <a:t>Source: Wikipédia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5A10190-C77F-4DDA-9734-4D744654D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75" y="1580322"/>
            <a:ext cx="7533860" cy="4596641"/>
          </a:xfrm>
        </p:spPr>
      </p:pic>
    </p:spTree>
    <p:extLst>
      <p:ext uri="{BB962C8B-B14F-4D97-AF65-F5344CB8AC3E}">
        <p14:creationId xmlns:p14="http://schemas.microsoft.com/office/powerpoint/2010/main" val="157609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30" y="227494"/>
            <a:ext cx="5975170" cy="1582519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>
                <a:latin typeface="Arial"/>
                <a:cs typeface="Arial"/>
              </a:rPr>
              <a:t>LES SOINS VOLANTS :</a:t>
            </a:r>
            <a:br>
              <a:rPr lang="fr-CH" b="1" dirty="0">
                <a:latin typeface="Arial"/>
                <a:cs typeface="Arial"/>
              </a:rPr>
            </a:br>
            <a:r>
              <a:rPr lang="fr-CH" b="1" dirty="0">
                <a:latin typeface="Arial"/>
                <a:cs typeface="Arial"/>
              </a:rPr>
              <a:t>des inspirations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1478" y="2085364"/>
            <a:ext cx="6240523" cy="462571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Buurtzorg NL : un modèle qui à démontré son efficacité , 70% des soins à domicile, baisse de 40% des coûts du maintien à domicile, 5x meilleur employeur NL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FAVI: Jean-François Zobrist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Frédéric Laloux: Reinventing Organisations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Isaac Geetz: l’Entreprise Libérée</a:t>
            </a: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11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39" y="227494"/>
            <a:ext cx="5937262" cy="1810013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>
                <a:latin typeface="Arial"/>
                <a:cs typeface="Arial"/>
              </a:rPr>
              <a:t>LES SOINS VOLANTS : une entreprise libérée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107" y="2293899"/>
            <a:ext cx="5956216" cy="4306926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4 équipes autonomes bientôt 5 et 6</a:t>
            </a:r>
          </a:p>
          <a:p>
            <a:pPr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Equipes autogérées, respectueuses et responsables </a:t>
            </a:r>
          </a:p>
          <a:p>
            <a:pPr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Intelligence collective: seul on va plus vite, ensemble on va plus loin</a:t>
            </a:r>
          </a:p>
          <a:p>
            <a:pPr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Soins de proximité et local</a:t>
            </a:r>
          </a:p>
          <a:p>
            <a:pPr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But commun : le bien-être de tous</a:t>
            </a:r>
          </a:p>
          <a:p>
            <a:pPr>
              <a:buClr>
                <a:schemeClr val="tx1"/>
              </a:buClr>
            </a:pP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La performance par le bonheur</a:t>
            </a:r>
          </a:p>
          <a:p>
            <a:pPr marL="0" indent="0">
              <a:lnSpc>
                <a:spcPct val="100000"/>
              </a:lnSpc>
              <a:buNone/>
            </a:pPr>
            <a:endParaRPr lang="fr-CH" sz="18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16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8547"/>
            <a:ext cx="7772400" cy="681715"/>
          </a:xfrm>
        </p:spPr>
        <p:txBody>
          <a:bodyPr>
            <a:normAutofit/>
          </a:bodyPr>
          <a:lstStyle/>
          <a:p>
            <a:pPr algn="l"/>
            <a:r>
              <a:rPr lang="fr-FR" sz="3200" dirty="0">
                <a:solidFill>
                  <a:srgbClr val="ED1C24"/>
                </a:solidFill>
              </a:rPr>
              <a:t>IMPLANTATION DU TERRITOIRE</a:t>
            </a:r>
            <a:endParaRPr lang="en-US" sz="3200" dirty="0">
              <a:solidFill>
                <a:srgbClr val="ED1C24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34023" y="820261"/>
            <a:ext cx="410819" cy="0"/>
          </a:xfrm>
          <a:prstGeom prst="line">
            <a:avLst/>
          </a:prstGeom>
          <a:ln>
            <a:solidFill>
              <a:srgbClr val="ED1C2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-Ballon-Rou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87" y="5618432"/>
            <a:ext cx="1216787" cy="10702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962087" y="6332921"/>
            <a:ext cx="1324263" cy="3557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2019-09-26_09-58-36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1" y="1143001"/>
            <a:ext cx="8216509" cy="5314767"/>
          </a:xfrm>
          <a:prstGeom prst="rect">
            <a:avLst/>
          </a:prstGeom>
        </p:spPr>
      </p:pic>
      <p:pic>
        <p:nvPicPr>
          <p:cNvPr id="5" name="Picture 4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664" y="2564247"/>
            <a:ext cx="689901" cy="645391"/>
          </a:xfrm>
          <a:prstGeom prst="rect">
            <a:avLst/>
          </a:prstGeom>
        </p:spPr>
      </p:pic>
      <p:pic>
        <p:nvPicPr>
          <p:cNvPr id="11" name="Picture 10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14" y="3825587"/>
            <a:ext cx="689901" cy="645391"/>
          </a:xfrm>
          <a:prstGeom prst="rect">
            <a:avLst/>
          </a:prstGeom>
        </p:spPr>
      </p:pic>
      <p:pic>
        <p:nvPicPr>
          <p:cNvPr id="13" name="Picture 12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245" y="2393951"/>
            <a:ext cx="689901" cy="645391"/>
          </a:xfrm>
          <a:prstGeom prst="rect">
            <a:avLst/>
          </a:prstGeom>
        </p:spPr>
      </p:pic>
      <p:pic>
        <p:nvPicPr>
          <p:cNvPr id="16" name="Picture 15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00" y="1898652"/>
            <a:ext cx="689901" cy="645391"/>
          </a:xfrm>
          <a:prstGeom prst="rect">
            <a:avLst/>
          </a:prstGeom>
        </p:spPr>
      </p:pic>
      <p:pic>
        <p:nvPicPr>
          <p:cNvPr id="17" name="Picture 16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811" y="2553282"/>
            <a:ext cx="335078" cy="313460"/>
          </a:xfrm>
          <a:prstGeom prst="rect">
            <a:avLst/>
          </a:prstGeom>
        </p:spPr>
      </p:pic>
      <p:pic>
        <p:nvPicPr>
          <p:cNvPr id="18" name="Picture 17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70" y="5461702"/>
            <a:ext cx="335078" cy="313460"/>
          </a:xfrm>
          <a:prstGeom prst="rect">
            <a:avLst/>
          </a:prstGeom>
        </p:spPr>
      </p:pic>
      <p:pic>
        <p:nvPicPr>
          <p:cNvPr id="19" name="Picture 18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805" y="1444335"/>
            <a:ext cx="335078" cy="313460"/>
          </a:xfrm>
          <a:prstGeom prst="rect">
            <a:avLst/>
          </a:prstGeom>
        </p:spPr>
      </p:pic>
      <p:pic>
        <p:nvPicPr>
          <p:cNvPr id="20" name="Picture 19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189" y="1341157"/>
            <a:ext cx="335078" cy="313460"/>
          </a:xfrm>
          <a:prstGeom prst="rect">
            <a:avLst/>
          </a:prstGeom>
        </p:spPr>
      </p:pic>
      <p:pic>
        <p:nvPicPr>
          <p:cNvPr id="21" name="Picture 20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59" y="2841341"/>
            <a:ext cx="335078" cy="313460"/>
          </a:xfrm>
          <a:prstGeom prst="rect">
            <a:avLst/>
          </a:prstGeom>
        </p:spPr>
      </p:pic>
      <p:pic>
        <p:nvPicPr>
          <p:cNvPr id="22" name="Picture 21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46" y="3154801"/>
            <a:ext cx="335078" cy="313460"/>
          </a:xfrm>
          <a:prstGeom prst="rect">
            <a:avLst/>
          </a:prstGeom>
        </p:spPr>
      </p:pic>
      <p:pic>
        <p:nvPicPr>
          <p:cNvPr id="24" name="Picture 23" descr="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572" y="1205929"/>
            <a:ext cx="335078" cy="313460"/>
          </a:xfrm>
          <a:prstGeom prst="rect">
            <a:avLst/>
          </a:prstGeom>
        </p:spPr>
      </p:pic>
      <p:pic>
        <p:nvPicPr>
          <p:cNvPr id="25" name="Picture 18" descr="Maison.png">
            <a:extLst>
              <a:ext uri="{FF2B5EF4-FFF2-40B4-BE49-F238E27FC236}">
                <a16:creationId xmlns:a16="http://schemas.microsoft.com/office/drawing/2014/main" id="{D4F090C6-0073-40D5-B4DD-0B8F21200F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300" y="2080491"/>
            <a:ext cx="335078" cy="313460"/>
          </a:xfrm>
          <a:prstGeom prst="rect">
            <a:avLst/>
          </a:prstGeom>
        </p:spPr>
      </p:pic>
      <p:pic>
        <p:nvPicPr>
          <p:cNvPr id="26" name="Picture 12" descr="Maison.png">
            <a:extLst>
              <a:ext uri="{FF2B5EF4-FFF2-40B4-BE49-F238E27FC236}">
                <a16:creationId xmlns:a16="http://schemas.microsoft.com/office/drawing/2014/main" id="{D22ED68D-DC33-4369-890E-EE7E31E06D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344" y="1757795"/>
            <a:ext cx="689901" cy="645391"/>
          </a:xfrm>
          <a:prstGeom prst="rect">
            <a:avLst/>
          </a:prstGeom>
        </p:spPr>
      </p:pic>
      <p:pic>
        <p:nvPicPr>
          <p:cNvPr id="27" name="Picture 20" descr="Maison.png">
            <a:extLst>
              <a:ext uri="{FF2B5EF4-FFF2-40B4-BE49-F238E27FC236}">
                <a16:creationId xmlns:a16="http://schemas.microsoft.com/office/drawing/2014/main" id="{BB123671-30BC-4CE0-AA6E-CBD8760DD9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985" y="2359225"/>
            <a:ext cx="335078" cy="313460"/>
          </a:xfrm>
          <a:prstGeom prst="rect">
            <a:avLst/>
          </a:prstGeom>
        </p:spPr>
      </p:pic>
      <p:pic>
        <p:nvPicPr>
          <p:cNvPr id="28" name="Picture 20" descr="Maison.png">
            <a:extLst>
              <a:ext uri="{FF2B5EF4-FFF2-40B4-BE49-F238E27FC236}">
                <a16:creationId xmlns:a16="http://schemas.microsoft.com/office/drawing/2014/main" id="{594DEFB0-FC65-4317-BFC6-F250E47CD2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809" y="1569182"/>
            <a:ext cx="335078" cy="313460"/>
          </a:xfrm>
          <a:prstGeom prst="rect">
            <a:avLst/>
          </a:prstGeom>
        </p:spPr>
      </p:pic>
      <p:pic>
        <p:nvPicPr>
          <p:cNvPr id="29" name="Picture 10" descr="Maison.png">
            <a:extLst>
              <a:ext uri="{FF2B5EF4-FFF2-40B4-BE49-F238E27FC236}">
                <a16:creationId xmlns:a16="http://schemas.microsoft.com/office/drawing/2014/main" id="{EAD007FE-5A53-47DC-9A65-338BA324BC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13" y="4656922"/>
            <a:ext cx="689901" cy="64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0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553" y="2218068"/>
            <a:ext cx="5648217" cy="4306926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Répondre aux réels besoins de la population 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Maintenir et améliorer l’autonomie 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Promouvoir la santé et prévenir la maladie 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Considérer les besoins de la personne et de ses proches pour élaborer un plan de soins personnalisé 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Améliorer la qualité de vie à domicile </a:t>
            </a:r>
          </a:p>
          <a:p>
            <a:pPr marL="0" indent="0">
              <a:lnSpc>
                <a:spcPct val="100000"/>
              </a:lnSpc>
              <a:buNone/>
            </a:pPr>
            <a:endParaRPr lang="fr-CH" sz="18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39" y="227494"/>
            <a:ext cx="5937262" cy="1810013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>
                <a:latin typeface="Arial"/>
                <a:cs typeface="Arial"/>
              </a:rPr>
              <a:t>LES SOINS VOLANTS : Notre mission</a:t>
            </a:r>
          </a:p>
        </p:txBody>
      </p:sp>
    </p:spTree>
    <p:extLst>
      <p:ext uri="{BB962C8B-B14F-4D97-AF65-F5344CB8AC3E}">
        <p14:creationId xmlns:p14="http://schemas.microsoft.com/office/powerpoint/2010/main" val="23837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1B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FC96F-18E9-4598-ABC1-78D5ACF6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617" y="2218068"/>
            <a:ext cx="6024153" cy="4266294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Territoire géographique limité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Nombre de soignants limités: 10-12 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Une communauté infirmière riche en compétences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Contact direct équipe/patient/partenaires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Un vrai service 24/24 - 7/7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Engagement, implication, réactivité</a:t>
            </a:r>
          </a:p>
          <a:p>
            <a:pPr>
              <a:buClr>
                <a:schemeClr val="tx1"/>
              </a:buClr>
            </a:pPr>
            <a:r>
              <a:rPr lang="fr-CH" sz="2400" dirty="0">
                <a:latin typeface="Arial"/>
                <a:cs typeface="Arial"/>
              </a:rPr>
              <a:t>Des coachs au service des équipes.</a:t>
            </a:r>
          </a:p>
          <a:p>
            <a:pPr>
              <a:buClr>
                <a:schemeClr val="tx1"/>
              </a:buClr>
            </a:pPr>
            <a:endParaRPr lang="fr-CH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chemeClr val="tx1"/>
              </a:buClr>
            </a:pPr>
            <a:endParaRPr lang="fr-CH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chemeClr val="tx1"/>
              </a:buClr>
            </a:pPr>
            <a:endParaRPr lang="fr-CH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chemeClr val="tx1"/>
              </a:buClr>
            </a:pPr>
            <a:endParaRPr lang="fr-CH" sz="24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Clr>
                <a:schemeClr val="tx1"/>
              </a:buClr>
              <a:buNone/>
            </a:pPr>
            <a:endParaRPr lang="fr-CH" sz="2400" dirty="0">
              <a:latin typeface="Arial"/>
              <a:cs typeface="Arial"/>
            </a:endParaRPr>
          </a:p>
        </p:txBody>
      </p:sp>
      <p:pic>
        <p:nvPicPr>
          <p:cNvPr id="5" name="Picture 4" descr="LSV-Logotype-icone-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" y="834146"/>
            <a:ext cx="3756300" cy="4266294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7F8B620-5340-4C73-BA39-C894AAF5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39" y="227494"/>
            <a:ext cx="5937262" cy="1810013"/>
          </a:xfrm>
        </p:spPr>
        <p:txBody>
          <a:bodyPr>
            <a:normAutofit/>
          </a:bodyPr>
          <a:lstStyle/>
          <a:p>
            <a:pPr algn="ctr"/>
            <a:r>
              <a:rPr lang="fr-CH" sz="4000" b="1" dirty="0">
                <a:latin typeface="Arial"/>
                <a:cs typeface="Arial"/>
              </a:rPr>
              <a:t>LES SOINS VOLANTS </a:t>
            </a:r>
            <a:r>
              <a:rPr lang="fr-CH" b="1" dirty="0">
                <a:latin typeface="Arial"/>
                <a:cs typeface="Arial"/>
              </a:rPr>
              <a:t>:</a:t>
            </a:r>
            <a:br>
              <a:rPr lang="fr-CH" b="1" dirty="0">
                <a:latin typeface="Arial"/>
                <a:cs typeface="Arial"/>
              </a:rPr>
            </a:br>
            <a:r>
              <a:rPr lang="fr-CH" b="1" dirty="0">
                <a:latin typeface="Arial"/>
                <a:cs typeface="Arial"/>
              </a:rPr>
              <a:t>les +</a:t>
            </a:r>
          </a:p>
        </p:txBody>
      </p:sp>
    </p:spTree>
    <p:extLst>
      <p:ext uri="{BB962C8B-B14F-4D97-AF65-F5344CB8AC3E}">
        <p14:creationId xmlns:p14="http://schemas.microsoft.com/office/powerpoint/2010/main" val="3816492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524</Words>
  <Application>Microsoft Office PowerPoint</Application>
  <PresentationFormat>Grand écran</PresentationFormat>
  <Paragraphs>78</Paragraphs>
  <Slides>13</Slides>
  <Notes>8</Notes>
  <HiddenSlides>0</HiddenSlides>
  <MMClips>1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Organisation: ResponsiveOrg Romandie, la Chambre de l’économie sociale et solidaire, les jardiniers du Nous Léman Genève</vt:lpstr>
      <vt:lpstr>LES SOINS VOLANTS : </vt:lpstr>
      <vt:lpstr>Théorie X et Théorie Y de Douglas Mac Gregor 1960</vt:lpstr>
      <vt:lpstr>Grille managériale Blake et Mouton 1960 Source: Wikipédia</vt:lpstr>
      <vt:lpstr>LES SOINS VOLANTS : des inspirations</vt:lpstr>
      <vt:lpstr>LES SOINS VOLANTS : une entreprise libérée</vt:lpstr>
      <vt:lpstr>IMPLANTATION DU TERRITOIRE</vt:lpstr>
      <vt:lpstr>LES SOINS VOLANTS : Notre mission</vt:lpstr>
      <vt:lpstr>LES SOINS VOLANTS : les +</vt:lpstr>
      <vt:lpstr>LES SOINS VOLANTS : Une valeur ajoutée</vt:lpstr>
      <vt:lpstr>L’entreprise libérée</vt:lpstr>
      <vt:lpstr>L’entreprise libérée en une minute: I.Geetz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CIC Riviera</dc:title>
  <dc:creator>loic vaggiani</dc:creator>
  <cp:lastModifiedBy>Diane Sifflet</cp:lastModifiedBy>
  <cp:revision>66</cp:revision>
  <dcterms:created xsi:type="dcterms:W3CDTF">2018-11-29T16:07:37Z</dcterms:created>
  <dcterms:modified xsi:type="dcterms:W3CDTF">2020-02-05T14:23:03Z</dcterms:modified>
</cp:coreProperties>
</file>