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5" r:id="rId5"/>
    <p:sldId id="277" r:id="rId6"/>
    <p:sldId id="278" r:id="rId7"/>
    <p:sldId id="286" r:id="rId8"/>
    <p:sldId id="287" r:id="rId9"/>
    <p:sldId id="288" r:id="rId10"/>
    <p:sldId id="289" r:id="rId11"/>
    <p:sldId id="290" r:id="rId12"/>
    <p:sldId id="280" r:id="rId13"/>
    <p:sldId id="281" r:id="rId14"/>
    <p:sldId id="274" r:id="rId15"/>
    <p:sldId id="285" r:id="rId16"/>
    <p:sldId id="29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-331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B92F0CF-F653-4D12-9639-29ACBBA85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1CA3A84-497F-4AC9-BAE2-2720033F9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38B181-3596-4424-9618-EC0374932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B13A9DC-5BF2-446F-B77B-DA04695F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720EFBA-73E6-4CAA-A11B-88C33D874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62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DEA167-F14B-4A47-9EF1-9C171AA5E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2802FA5-6DCA-4E26-85D2-68BCE70A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5937AA4-4D01-4BE8-BC49-15CF6858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ACE73D-0DE6-4C00-BDAF-58666365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D1427D9-2CDE-437C-9719-863EED33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562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175E0AC5-516D-43F1-BD4A-A05773D32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9EF1A74-585E-43AC-A45F-281702CAA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9F443F8-C9B8-4CA1-947D-8C5E1DDC1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A29F90D-E22C-4046-9BCF-DBFE7E18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17DC513-902B-4C64-8900-2B6B7F8D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000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04CB00-2F31-4D27-9D7A-94198EC8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DB6A065-7AC5-48C7-A9E3-B7F547428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69E83E9-4560-4260-9FDE-6F9D82711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DA83D8F-25E4-42CF-9B83-1E16918C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F732C61-19F1-4F6F-A4B7-81F573BF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872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5F7C2A-DB4D-45B6-935A-2EB562857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BB3C336-B4C6-44A8-A81D-A5BE798AC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D3221B9-096A-47FD-8854-CD1A6EA0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3CF86A6-6CF4-472F-814E-AD0F0FAF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B13C170-B28C-4587-A090-8CEAB86F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160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AFF534-BB96-4238-BB5E-90AF3600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88DB89A-200B-40A5-89A8-CB08772EC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B457459-E15F-457D-A333-71779CE4E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736E32C-CB8B-41F1-8DF6-544DC64C9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324AB66-C25A-4D6F-9DD6-1515338F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6E3AFAB-34B8-46D5-9FBD-EFA8EB41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216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215056A-4F14-4342-A3A5-69CAFD821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C092DE6-611D-4FF1-8B2A-654440D56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5DC1A59-903D-4321-BF8E-08BE51C8D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9B174A0-DF3D-4523-A74E-41A171AA1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F582CD0-5498-4AAE-A4D8-6B23EE8EC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A7018C94-09BD-41D2-8447-0E4406C58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DC3729DB-596F-405F-A1BA-D8AC54EA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BA5E2CA-E830-45E2-83EA-1E81ABA3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217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5020419-915C-4AE2-ADAA-93BAE1EB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D639F3D-104E-4EFF-A71E-92A8AFD4E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A1DA833-F308-4A5A-B860-5B6444D4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19991BC-6B00-42A5-9076-4295C5E7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332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9F6AEAFE-2267-4146-A37D-F1993BED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5BA2D01A-6487-4AB1-92F9-A8D12A4A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E9C4E24-8CBE-47ED-A5AF-58FC9198D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876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98ECC2-D044-4496-A832-E55CE2900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8F78D13-CD56-4DD0-800C-E2DFBBEF6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1E8C39E-3C58-4D93-AC6D-A61326973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C690F74-C608-4AAA-9A73-72EB7E74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35ACF6A-6EB5-4CF8-B546-680A96AF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4B59A4F-C9CE-410F-939F-C06E8A12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334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05CE9C-5010-4A39-BF30-72A7D56C7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3DC1446-701A-42BD-B304-13C06BA02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9E8DF81-1A27-40DA-9435-530D3A7C0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482C7A9-C8BD-40B0-8A9D-6F6905CF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7B22509-74E3-4499-A8A4-70869BC8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622D2C9-08CC-4C9E-8CA9-5D01AC18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4844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FB03314-69BA-4B90-8AC0-47ECCA516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542BFC0-CF29-435A-9AFC-1D627B4B8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3743AA2-3A71-4F31-AD07-79324742F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D51E5-AAF6-474C-AAF7-06741549A0CD}" type="datetimeFigureOut">
              <a:rPr lang="fr-CH" smtClean="0"/>
              <a:t>27.06.2019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C82A070-22E8-4496-B581-09E6AA4E1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9CAD20-E832-4D16-BED2-DDAB69DA7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62C59-ED5A-4642-9510-93C455FE90C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739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cidim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07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fr-CH" sz="5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NOTRE </a:t>
            </a:r>
            <a:r>
              <a:rPr lang="fr-CH" sz="5400" dirty="0">
                <a:latin typeface="Arial Black" panose="020B0A04020102020204" pitchFamily="34" charset="0"/>
                <a:cs typeface="Arial" panose="020B0604020202020204" pitchFamily="34" charset="0"/>
              </a:rPr>
              <a:t>DEMARCHE CIVIC-TECH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Contexte général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AE58E7-6627-4DE2-A5A1-9B62149EF3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746"/>
            <a:ext cx="1373188" cy="13731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7078A74-9FC2-4A69-AFF6-6FA9AAD799A9}"/>
              </a:ext>
            </a:extLst>
          </p:cNvPr>
          <p:cNvSpPr/>
          <p:nvPr/>
        </p:nvSpPr>
        <p:spPr>
          <a:xfrm>
            <a:off x="288175" y="607625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H" sz="1400" dirty="0">
                <a:latin typeface="Arial" panose="020B0604020202020204" pitchFamily="34" charset="0"/>
                <a:cs typeface="Arial" panose="020B0604020202020204" pitchFamily="34" charset="0"/>
              </a:rPr>
              <a:t>Département du territoire</a:t>
            </a:r>
          </a:p>
          <a:p>
            <a:r>
              <a:rPr lang="fr-CH" sz="1400" dirty="0">
                <a:latin typeface="Arial" panose="020B0604020202020204" pitchFamily="34" charset="0"/>
                <a:cs typeface="Arial" panose="020B0604020202020204" pitchFamily="34" charset="0"/>
              </a:rPr>
              <a:t>Office de l’urbanisme</a:t>
            </a:r>
          </a:p>
        </p:txBody>
      </p:sp>
    </p:spTree>
    <p:extLst>
      <p:ext uri="{BB962C8B-B14F-4D97-AF65-F5344CB8AC3E}">
        <p14:creationId xmlns:p14="http://schemas.microsoft.com/office/powerpoint/2010/main" val="3903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QUI PORTE ?</a:t>
            </a:r>
            <a:endParaRPr lang="fr-CH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3905186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sz="2000" dirty="0" smtClean="0"/>
              <a:t>Nous avons cartographié les </a:t>
            </a:r>
            <a:r>
              <a:rPr lang="fr-CH" sz="2000" dirty="0"/>
              <a:t>types d’acteurs </a:t>
            </a:r>
            <a:r>
              <a:rPr lang="fr-CH" sz="2000" dirty="0" smtClean="0"/>
              <a:t>: communes</a:t>
            </a:r>
            <a:r>
              <a:rPr lang="fr-CH" sz="2000" dirty="0"/>
              <a:t>, Etat, ONG, collectifs, coopératives, fondations, </a:t>
            </a:r>
            <a:r>
              <a:rPr lang="fr-CH" sz="2000" dirty="0" smtClean="0"/>
              <a:t>associations, </a:t>
            </a:r>
            <a:r>
              <a:rPr lang="fr-CH" sz="2000" dirty="0"/>
              <a:t>habitants ou encore des communautés plus </a:t>
            </a:r>
            <a:r>
              <a:rPr lang="fr-CH" sz="2000" dirty="0" smtClean="0"/>
              <a:t>larges (open </a:t>
            </a:r>
            <a:r>
              <a:rPr lang="fr-CH" sz="2000" dirty="0"/>
              <a:t>source ou scientifiques</a:t>
            </a:r>
            <a:r>
              <a:rPr lang="fr-CH" sz="2000" dirty="0" smtClean="0"/>
              <a:t>)</a:t>
            </a:r>
          </a:p>
          <a:p>
            <a:pPr algn="r"/>
            <a:r>
              <a:rPr lang="fr-CH" sz="2000" dirty="0" smtClean="0"/>
              <a:t>Porter un projet de </a:t>
            </a:r>
            <a:r>
              <a:rPr lang="fr-CH" sz="2000" dirty="0" err="1" smtClean="0"/>
              <a:t>civic</a:t>
            </a:r>
            <a:r>
              <a:rPr lang="fr-CH" sz="2000" dirty="0" smtClean="0"/>
              <a:t>-tech peut demander </a:t>
            </a:r>
            <a:r>
              <a:rPr lang="fr-CH" sz="2000" dirty="0"/>
              <a:t>une certaine </a:t>
            </a:r>
            <a:r>
              <a:rPr lang="fr-CH" sz="2000" dirty="0" smtClean="0"/>
              <a:t>légitimité : utilisation </a:t>
            </a:r>
            <a:r>
              <a:rPr lang="fr-CH" sz="2000" dirty="0"/>
              <a:t>des données, open source et open data. Ce rôle de tiers de garant de confiance devrait se compléter d’une forte incitation sur les approches de projets (open source, open </a:t>
            </a:r>
            <a:r>
              <a:rPr lang="fr-CH" sz="2000" dirty="0" smtClean="0"/>
              <a:t>data)</a:t>
            </a:r>
            <a:endParaRPr lang="fr-CH" sz="2000" dirty="0"/>
          </a:p>
          <a:p>
            <a:pPr algn="r"/>
            <a:r>
              <a:rPr lang="fr-CH" sz="2000" dirty="0" smtClean="0"/>
              <a:t>Un </a:t>
            </a:r>
            <a:r>
              <a:rPr lang="fr-CH" sz="2000" dirty="0"/>
              <a:t>rôle d’animateur de écosystème d’acteurs devrait être </a:t>
            </a:r>
            <a:r>
              <a:rPr lang="fr-CH" sz="2000" dirty="0" err="1" smtClean="0"/>
              <a:t>incarné.Les</a:t>
            </a:r>
            <a:r>
              <a:rPr lang="fr-CH" sz="2000" dirty="0" smtClean="0"/>
              <a:t> </a:t>
            </a:r>
            <a:r>
              <a:rPr lang="fr-CH" sz="2000" dirty="0"/>
              <a:t>approches de test and </a:t>
            </a:r>
            <a:r>
              <a:rPr lang="fr-CH" sz="2000" dirty="0" err="1"/>
              <a:t>learn</a:t>
            </a:r>
            <a:r>
              <a:rPr lang="fr-CH" sz="2000" dirty="0"/>
              <a:t> proposées dans la feuille de route ressortent comme une évidence dans la discussion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endParaRPr lang="fr-CH" sz="2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2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A QUELLE ECHELLE ?</a:t>
            </a:r>
            <a:endParaRPr lang="fr-CH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3905186"/>
          </a:xfrm>
        </p:spPr>
        <p:txBody>
          <a:bodyPr>
            <a:noAutofit/>
          </a:bodyPr>
          <a:lstStyle/>
          <a:p>
            <a:pPr algn="r"/>
            <a:r>
              <a:rPr lang="fr-CH" sz="2000" dirty="0"/>
              <a:t>Nous avions identifié les échelles suivantes:</a:t>
            </a:r>
          </a:p>
          <a:p>
            <a:pPr algn="r"/>
            <a:r>
              <a:rPr lang="fr-CH" sz="2000" dirty="0"/>
              <a:t>Grand </a:t>
            </a:r>
            <a:r>
              <a:rPr lang="fr-CH" sz="2000" dirty="0" smtClean="0"/>
              <a:t>Genève / Canton </a:t>
            </a:r>
            <a:r>
              <a:rPr lang="fr-CH" sz="2000" dirty="0"/>
              <a:t>de </a:t>
            </a:r>
            <a:r>
              <a:rPr lang="fr-CH" sz="2000" dirty="0" smtClean="0"/>
              <a:t>Genève / Commune / Quartier</a:t>
            </a:r>
          </a:p>
          <a:p>
            <a:pPr algn="r"/>
            <a:endParaRPr lang="fr-CH" sz="2000" dirty="0" smtClean="0"/>
          </a:p>
          <a:p>
            <a:pPr algn="r"/>
            <a:r>
              <a:rPr lang="fr-CH" sz="2000" dirty="0"/>
              <a:t>Un groupe a précisé que la nature des questions posées varierait en fonction de l'échelle: du plus concret au niveau de l'immeuble (couleur des volets: peu de gens impliqués) au plus abstrait à l'échelle supra (quel avenir pour Genève: une large population interrogée). Les questions ne se croisent ainsi pas toujours mais l'outil doit pouvoir s'adapter.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endParaRPr lang="fr-CH" sz="2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07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fr-CH" sz="5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QUELS OUTILS POUR </a:t>
            </a:r>
            <a:r>
              <a:rPr lang="fr-CH" sz="5400" dirty="0">
                <a:latin typeface="Arial Black" panose="020B0A04020102020204" pitchFamily="34" charset="0"/>
                <a:cs typeface="Arial" panose="020B0604020202020204" pitchFamily="34" charset="0"/>
              </a:rPr>
              <a:t>NOTRE TERRITOIRE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8355"/>
            <a:ext cx="9144000" cy="1655762"/>
          </a:xfrm>
        </p:spPr>
        <p:txBody>
          <a:bodyPr>
            <a:normAutofit/>
          </a:bodyPr>
          <a:lstStyle/>
          <a:p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atelier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AE58E7-6627-4DE2-A5A1-9B62149EF3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846"/>
            <a:ext cx="1373188" cy="137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1432" y="955585"/>
            <a:ext cx="9144000" cy="991545"/>
          </a:xfrm>
        </p:spPr>
        <p:txBody>
          <a:bodyPr anchor="ctr">
            <a:normAutofit/>
          </a:bodyPr>
          <a:lstStyle/>
          <a:p>
            <a:r>
              <a:rPr lang="fr-CH" sz="4000" dirty="0">
                <a:latin typeface="Arial Black" panose="020B0A04020102020204" pitchFamily="34" charset="0"/>
                <a:cs typeface="Arial" panose="020B0604020202020204" pitchFamily="34" charset="0"/>
              </a:rPr>
              <a:t>méthodologie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3969"/>
            <a:ext cx="9199418" cy="4701794"/>
          </a:xfrm>
        </p:spPr>
        <p:txBody>
          <a:bodyPr>
            <a:normAutofit/>
          </a:bodyPr>
          <a:lstStyle/>
          <a:p>
            <a:pPr lvl="0" algn="l"/>
            <a:r>
              <a:rPr lang="fr-CH" b="1" dirty="0"/>
              <a:t>(en plénière) </a:t>
            </a:r>
            <a:endParaRPr lang="fr-CH" dirty="0"/>
          </a:p>
          <a:p>
            <a:pPr lvl="1" algn="l"/>
            <a:r>
              <a:rPr lang="fr-CH" sz="1600" b="1" dirty="0" smtClean="0"/>
              <a:t>Deux exemples de projets ?</a:t>
            </a:r>
            <a:endParaRPr lang="fr-CH" sz="1600" dirty="0"/>
          </a:p>
          <a:p>
            <a:pPr lvl="2" algn="l"/>
            <a:r>
              <a:rPr lang="fr-CH" sz="1400" dirty="0" smtClean="0"/>
              <a:t>Présentation de </a:t>
            </a:r>
            <a:r>
              <a:rPr lang="fr-CH" sz="1400" dirty="0" err="1" smtClean="0"/>
              <a:t>Decidim</a:t>
            </a:r>
            <a:r>
              <a:rPr lang="fr-CH" sz="1400" dirty="0" smtClean="0"/>
              <a:t> et de </a:t>
            </a:r>
            <a:r>
              <a:rPr lang="fr-CH" sz="1400" dirty="0" smtClean="0"/>
              <a:t>"</a:t>
            </a:r>
            <a:r>
              <a:rPr lang="fr-CH" sz="1400" dirty="0" smtClean="0"/>
              <a:t>Ville sans limite"</a:t>
            </a:r>
            <a:endParaRPr lang="fr-CH" sz="1400" dirty="0"/>
          </a:p>
          <a:p>
            <a:pPr algn="l"/>
            <a:r>
              <a:rPr lang="fr-CH" dirty="0"/>
              <a:t> </a:t>
            </a:r>
            <a:r>
              <a:rPr lang="fr-CH" b="1" dirty="0"/>
              <a:t>(en </a:t>
            </a:r>
            <a:r>
              <a:rPr lang="fr-CH" b="1" dirty="0" smtClean="0"/>
              <a:t>groupes)</a:t>
            </a:r>
            <a:endParaRPr lang="fr-CH" dirty="0"/>
          </a:p>
          <a:p>
            <a:pPr lvl="1" algn="l"/>
            <a:r>
              <a:rPr lang="fr-CH" sz="1600" b="1" dirty="0" smtClean="0"/>
              <a:t>Le projet sur le grill</a:t>
            </a:r>
            <a:endParaRPr lang="fr-CH" sz="1600" dirty="0"/>
          </a:p>
          <a:p>
            <a:pPr lvl="2" algn="l"/>
            <a:r>
              <a:rPr lang="fr-CH" sz="1400" dirty="0" smtClean="0"/>
              <a:t>Après une explication et contextualisation de l'outil, amener collectivement un regard critique sur l'outil et sur sa mise en place</a:t>
            </a:r>
            <a:endParaRPr lang="fr-CH" sz="1400" dirty="0"/>
          </a:p>
          <a:p>
            <a:pPr lvl="1" algn="l"/>
            <a:r>
              <a:rPr lang="fr-CH" sz="1600" b="1" dirty="0" smtClean="0"/>
              <a:t>Développer</a:t>
            </a:r>
            <a:endParaRPr lang="fr-CH" sz="1600" dirty="0"/>
          </a:p>
          <a:p>
            <a:pPr lvl="2" algn="l"/>
            <a:r>
              <a:rPr lang="fr-CH" sz="1400" dirty="0" smtClean="0"/>
              <a:t>Comment le mettre en place ? quelles fonctionnalités lui attribuer ? Quels liens avec le non-numérique ?</a:t>
            </a:r>
            <a:endParaRPr lang="fr-CH" sz="1400" dirty="0"/>
          </a:p>
          <a:p>
            <a:pPr lvl="0" algn="l"/>
            <a:r>
              <a:rPr lang="fr-CH" dirty="0"/>
              <a:t> </a:t>
            </a:r>
            <a:r>
              <a:rPr lang="fr-CH" b="1" dirty="0"/>
              <a:t>(en plénière) </a:t>
            </a:r>
            <a:endParaRPr lang="fr-CH" dirty="0"/>
          </a:p>
          <a:p>
            <a:pPr algn="l"/>
            <a:r>
              <a:rPr lang="fr-CH" sz="1600" b="1" dirty="0"/>
              <a:t> </a:t>
            </a:r>
            <a:r>
              <a:rPr lang="fr-CH" sz="1600" b="1" dirty="0" smtClean="0"/>
              <a:t>         Synthèse </a:t>
            </a:r>
            <a:r>
              <a:rPr lang="fr-CH" sz="1600" b="1" dirty="0"/>
              <a:t>conclusive</a:t>
            </a:r>
            <a:endParaRPr lang="fr-CH" sz="1600" dirty="0"/>
          </a:p>
          <a:p>
            <a:pPr lvl="1" algn="l"/>
            <a:r>
              <a:rPr lang="fr-CH" sz="1400" dirty="0" smtClean="0"/>
              <a:t>           Tour </a:t>
            </a:r>
            <a:r>
              <a:rPr lang="fr-CH" sz="1400" dirty="0"/>
              <a:t>de table : qui je suis, quel est mon intérêt et quelle suite j'envisage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fr-CH" sz="4000" dirty="0">
                <a:latin typeface="Arial Black" panose="020B0A04020102020204" pitchFamily="34" charset="0"/>
                <a:cs typeface="Arial" panose="020B0604020202020204" pitchFamily="34" charset="0"/>
              </a:rPr>
              <a:t>Concerter un outil de concertation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Questionner l’ingénierie des processus de concertation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25768" r="24514" b="21337"/>
          <a:stretch/>
        </p:blipFill>
        <p:spPr bwMode="auto">
          <a:xfrm>
            <a:off x="685799" y="671706"/>
            <a:ext cx="11056693" cy="5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5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50" y="640936"/>
            <a:ext cx="9144000" cy="5571857"/>
          </a:xfrm>
        </p:spPr>
        <p:txBody>
          <a:bodyPr anchor="ctr">
            <a:noAutofit/>
          </a:bodyPr>
          <a:lstStyle/>
          <a:p>
            <a:pPr algn="r"/>
            <a:r>
              <a:rPr lang="fr-CH" sz="2800" b="1" dirty="0" smtClean="0">
                <a:latin typeface="+mn-lt"/>
              </a:rPr>
              <a:t>Pour </a:t>
            </a:r>
            <a:r>
              <a:rPr lang="fr-CH" sz="2800" b="1" dirty="0">
                <a:latin typeface="+mn-lt"/>
              </a:rPr>
              <a:t>chaque projet il faut au moins les éléments suivants: </a:t>
            </a:r>
            <a:r>
              <a:rPr lang="fr-CH" sz="2800" b="1" dirty="0" smtClean="0">
                <a:latin typeface="+mn-lt"/>
              </a:rPr>
              <a:t/>
            </a:r>
            <a:br>
              <a:rPr lang="fr-CH" sz="2800" b="1" dirty="0" smtClean="0">
                <a:latin typeface="+mn-lt"/>
              </a:rPr>
            </a:br>
            <a:r>
              <a:rPr lang="fr-CH" sz="2800" b="1" dirty="0">
                <a:latin typeface="+mn-lt"/>
              </a:rPr>
              <a:t/>
            </a:r>
            <a:br>
              <a:rPr lang="fr-CH" sz="2800" b="1" dirty="0">
                <a:latin typeface="+mn-lt"/>
              </a:rPr>
            </a:br>
            <a:r>
              <a:rPr lang="fr-CH" sz="2400" dirty="0" smtClean="0">
                <a:latin typeface="+mn-lt"/>
              </a:rPr>
              <a:t>Titre</a:t>
            </a:r>
            <a:r>
              <a:rPr lang="fr-CH" sz="2400" dirty="0">
                <a:latin typeface="+mn-lt"/>
              </a:rPr>
              <a:t> 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Sous-titre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Résumé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Description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Outils souhaités </a:t>
            </a:r>
            <a:r>
              <a:rPr lang="fr-CH" sz="2400" dirty="0">
                <a:latin typeface="+mn-lt"/>
              </a:rPr>
              <a:t>(modules </a:t>
            </a:r>
            <a:r>
              <a:rPr lang="fr-CH" sz="2400" dirty="0" err="1" smtClean="0">
                <a:latin typeface="+mn-lt"/>
              </a:rPr>
              <a:t>Decidim</a:t>
            </a:r>
            <a:r>
              <a:rPr lang="fr-CH" sz="2400" dirty="0">
                <a:latin typeface="+mn-lt"/>
              </a:rPr>
              <a:t>: proposition, enquêtes, suivi, débats)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Images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Organisation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Échelle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b="1" dirty="0">
                <a:latin typeface="+mn-lt"/>
              </a:rPr>
              <a:t>Phases du plan de concertation: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Titre</a:t>
            </a:r>
            <a:r>
              <a:rPr lang="fr-CH" sz="2400" dirty="0">
                <a:latin typeface="+mn-lt"/>
              </a:rPr>
              <a:t> 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Description</a:t>
            </a:r>
            <a:r>
              <a:rPr lang="fr-CH" sz="2400" dirty="0">
                <a:latin typeface="+mn-lt"/>
              </a:rPr>
              <a:t/>
            </a:r>
            <a:br>
              <a:rPr lang="fr-CH" sz="2400" dirty="0">
                <a:latin typeface="+mn-lt"/>
              </a:rPr>
            </a:br>
            <a:r>
              <a:rPr lang="fr-CH" sz="2400" dirty="0" smtClean="0">
                <a:latin typeface="+mn-lt"/>
              </a:rPr>
              <a:t>Dates</a:t>
            </a:r>
            <a:endParaRPr lang="fr-CH" sz="2400" dirty="0">
              <a:effectLst/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666" y="2003512"/>
            <a:ext cx="9144000" cy="2387600"/>
          </a:xfrm>
        </p:spPr>
        <p:txBody>
          <a:bodyPr anchor="ctr">
            <a:normAutofit/>
          </a:bodyPr>
          <a:lstStyle/>
          <a:p>
            <a:pPr lvl="1" algn="ctr"/>
            <a:r>
              <a:rPr lang="fr-CH" sz="4000" b="1" dirty="0">
                <a:latin typeface="Arial Black" panose="020B0A04020102020204" pitchFamily="34" charset="0"/>
              </a:rPr>
              <a:t>Rendez-vous sur</a:t>
            </a:r>
            <a:br>
              <a:rPr lang="fr-CH" sz="4000" b="1" dirty="0">
                <a:latin typeface="Arial Black" panose="020B0A04020102020204" pitchFamily="34" charset="0"/>
              </a:rPr>
            </a:br>
            <a:r>
              <a:rPr lang="fr-CH" sz="4000" b="1" dirty="0">
                <a:latin typeface="Arial Black" panose="020B0A04020102020204" pitchFamily="34" charset="0"/>
              </a:rPr>
              <a:t>3ddge.org</a:t>
            </a:r>
            <a:endParaRPr lang="fr-CH" sz="4000" dirty="0">
              <a:latin typeface="Arial Black" panose="020B0A040201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fr-CH" sz="4000" dirty="0">
                <a:latin typeface="Arial Black" panose="020B0A04020102020204" pitchFamily="34" charset="0"/>
                <a:cs typeface="Arial" panose="020B0604020202020204" pitchFamily="34" charset="0"/>
              </a:rPr>
              <a:t>Un contexte de concertation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14486"/>
            <a:ext cx="9144000" cy="3329114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D’une obligation légale à un projet de citoyenneté </a:t>
            </a:r>
            <a:r>
              <a:rPr lang="fr-CH" dirty="0" smtClean="0"/>
              <a:t>augmentée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Une veille et un intérêt croissant pour de nouveaux outils participatifs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 smtClean="0"/>
              <a:t>Le 3DD-espace de concertation, un hub pour un patrimoine commun</a:t>
            </a:r>
            <a:endParaRPr lang="fr-CH" dirty="0"/>
          </a:p>
          <a:p>
            <a:pPr algn="r"/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0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>
                <a:latin typeface="Arial Black" panose="020B0A04020102020204" pitchFamily="34" charset="0"/>
                <a:cs typeface="Arial" panose="020B0604020202020204" pitchFamily="34" charset="0"/>
              </a:rPr>
              <a:t>Les outils numériques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3082226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Un projet autour des </a:t>
            </a:r>
            <a:r>
              <a:rPr lang="fr-CH" dirty="0" err="1"/>
              <a:t>civic</a:t>
            </a:r>
            <a:r>
              <a:rPr lang="fr-CH" dirty="0"/>
              <a:t>-tech structuré </a:t>
            </a:r>
            <a:br>
              <a:rPr lang="fr-CH" dirty="0"/>
            </a:br>
            <a:r>
              <a:rPr lang="fr-CH" dirty="0"/>
              <a:t>par itération et en réseau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Observer et faire émerger des </a:t>
            </a:r>
            <a:r>
              <a:rPr lang="fr-CH" dirty="0" smtClean="0"/>
              <a:t>réseaux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Questionner l’ingénierie des processus de concertation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e en L 8">
            <a:extLst>
              <a:ext uri="{FF2B5EF4-FFF2-40B4-BE49-F238E27FC236}">
                <a16:creationId xmlns:a16="http://schemas.microsoft.com/office/drawing/2014/main" xmlns="" id="{21C5137C-3DA6-4865-A867-9A7DF0A1EE58}"/>
              </a:ext>
            </a:extLst>
          </p:cNvPr>
          <p:cNvSpPr/>
          <p:nvPr/>
        </p:nvSpPr>
        <p:spPr>
          <a:xfrm rot="5400000">
            <a:off x="3767246" y="534592"/>
            <a:ext cx="4962312" cy="5813367"/>
          </a:xfrm>
          <a:custGeom>
            <a:avLst/>
            <a:gdLst>
              <a:gd name="connsiteX0" fmla="*/ 0 w 4937762"/>
              <a:gd name="connsiteY0" fmla="*/ 0 h 5813367"/>
              <a:gd name="connsiteX1" fmla="*/ 2031099 w 4937762"/>
              <a:gd name="connsiteY1" fmla="*/ 0 h 5813367"/>
              <a:gd name="connsiteX2" fmla="*/ 2031099 w 4937762"/>
              <a:gd name="connsiteY2" fmla="*/ 3194822 h 5813367"/>
              <a:gd name="connsiteX3" fmla="*/ 4937762 w 4937762"/>
              <a:gd name="connsiteY3" fmla="*/ 3194822 h 5813367"/>
              <a:gd name="connsiteX4" fmla="*/ 4937762 w 4937762"/>
              <a:gd name="connsiteY4" fmla="*/ 5813367 h 5813367"/>
              <a:gd name="connsiteX5" fmla="*/ 0 w 4937762"/>
              <a:gd name="connsiteY5" fmla="*/ 5813367 h 5813367"/>
              <a:gd name="connsiteX6" fmla="*/ 0 w 4937762"/>
              <a:gd name="connsiteY6" fmla="*/ 0 h 5813367"/>
              <a:gd name="connsiteX0" fmla="*/ 0 w 4962310"/>
              <a:gd name="connsiteY0" fmla="*/ 0 h 5813367"/>
              <a:gd name="connsiteX1" fmla="*/ 2031099 w 4962310"/>
              <a:gd name="connsiteY1" fmla="*/ 0 h 5813367"/>
              <a:gd name="connsiteX2" fmla="*/ 4962310 w 4962310"/>
              <a:gd name="connsiteY2" fmla="*/ 7241 h 5813367"/>
              <a:gd name="connsiteX3" fmla="*/ 4937762 w 4962310"/>
              <a:gd name="connsiteY3" fmla="*/ 3194822 h 5813367"/>
              <a:gd name="connsiteX4" fmla="*/ 4937762 w 4962310"/>
              <a:gd name="connsiteY4" fmla="*/ 5813367 h 5813367"/>
              <a:gd name="connsiteX5" fmla="*/ 0 w 4962310"/>
              <a:gd name="connsiteY5" fmla="*/ 5813367 h 5813367"/>
              <a:gd name="connsiteX6" fmla="*/ 0 w 4962310"/>
              <a:gd name="connsiteY6" fmla="*/ 0 h 58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62310" h="5813367">
                <a:moveTo>
                  <a:pt x="0" y="0"/>
                </a:moveTo>
                <a:lnTo>
                  <a:pt x="2031099" y="0"/>
                </a:lnTo>
                <a:lnTo>
                  <a:pt x="4962310" y="7241"/>
                </a:lnTo>
                <a:lnTo>
                  <a:pt x="4937762" y="3194822"/>
                </a:lnTo>
                <a:lnTo>
                  <a:pt x="4937762" y="5813367"/>
                </a:lnTo>
                <a:lnTo>
                  <a:pt x="0" y="5813367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xmlns="" id="{84974CDA-0BCB-41A5-B045-D9380E2CFC37}"/>
              </a:ext>
            </a:extLst>
          </p:cNvPr>
          <p:cNvSpPr/>
          <p:nvPr/>
        </p:nvSpPr>
        <p:spPr>
          <a:xfrm>
            <a:off x="7044885" y="3789414"/>
            <a:ext cx="1938031" cy="58334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4B40DD3-3895-466F-BCA2-7700E783C7BE}"/>
              </a:ext>
            </a:extLst>
          </p:cNvPr>
          <p:cNvSpPr txBox="1"/>
          <p:nvPr/>
        </p:nvSpPr>
        <p:spPr>
          <a:xfrm>
            <a:off x="4700845" y="1423414"/>
            <a:ext cx="3695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Notre démarche Civic-Tech</a:t>
            </a:r>
            <a:r>
              <a:rPr lang="fr-CH" sz="24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50930CD0-D533-4805-AEC2-B70087A61144}"/>
              </a:ext>
            </a:extLst>
          </p:cNvPr>
          <p:cNvSpPr txBox="1"/>
          <p:nvPr/>
        </p:nvSpPr>
        <p:spPr>
          <a:xfrm>
            <a:off x="3617419" y="3726427"/>
            <a:ext cx="2166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latin typeface="Arial Black" panose="020B0A04020102020204" pitchFamily="34" charset="0"/>
                <a:cs typeface="Arial" panose="020B0604020202020204" pitchFamily="34" charset="0"/>
              </a:rPr>
              <a:t>Favoriser collectivement le développement d’outils numériques</a:t>
            </a:r>
            <a:endParaRPr lang="fr-CH" dirty="0">
              <a:latin typeface="Arial Black" panose="020B0A040201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6DAB0A82-E7DC-4B82-BE6F-32670705A174}"/>
              </a:ext>
            </a:extLst>
          </p:cNvPr>
          <p:cNvSpPr txBox="1"/>
          <p:nvPr/>
        </p:nvSpPr>
        <p:spPr>
          <a:xfrm>
            <a:off x="6821025" y="3850253"/>
            <a:ext cx="238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Développement </a:t>
            </a:r>
            <a:b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d'outils</a:t>
            </a:r>
            <a:endParaRPr lang="fr-CH" sz="1200" dirty="0">
              <a:latin typeface="Arial Black" panose="020B0A040201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xmlns="" id="{84974CDA-0BCB-41A5-B045-D9380E2CFC37}"/>
              </a:ext>
            </a:extLst>
          </p:cNvPr>
          <p:cNvSpPr/>
          <p:nvPr/>
        </p:nvSpPr>
        <p:spPr>
          <a:xfrm>
            <a:off x="6075871" y="3242262"/>
            <a:ext cx="1938031" cy="58334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84974CDA-0BCB-41A5-B045-D9380E2CFC37}"/>
              </a:ext>
            </a:extLst>
          </p:cNvPr>
          <p:cNvSpPr/>
          <p:nvPr/>
        </p:nvSpPr>
        <p:spPr>
          <a:xfrm>
            <a:off x="6008132" y="4372755"/>
            <a:ext cx="1938031" cy="58334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6DAB0A82-E7DC-4B82-BE6F-32670705A174}"/>
              </a:ext>
            </a:extLst>
          </p:cNvPr>
          <p:cNvSpPr txBox="1"/>
          <p:nvPr/>
        </p:nvSpPr>
        <p:spPr>
          <a:xfrm>
            <a:off x="5852009" y="3303099"/>
            <a:ext cx="238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Développement </a:t>
            </a:r>
            <a:b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d'outils</a:t>
            </a:r>
            <a:endParaRPr lang="fr-CH" sz="1200" dirty="0">
              <a:latin typeface="Arial Black" panose="020B0A0402010202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6DAB0A82-E7DC-4B82-BE6F-32670705A174}"/>
              </a:ext>
            </a:extLst>
          </p:cNvPr>
          <p:cNvSpPr txBox="1"/>
          <p:nvPr/>
        </p:nvSpPr>
        <p:spPr>
          <a:xfrm>
            <a:off x="5784270" y="4433592"/>
            <a:ext cx="238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Développement </a:t>
            </a:r>
            <a:b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d'outils</a:t>
            </a:r>
            <a:endParaRPr lang="fr-CH" sz="1200" dirty="0">
              <a:latin typeface="Arial Black" panose="020B0A04020102020204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xmlns="" id="{84974CDA-0BCB-41A5-B045-D9380E2CFC37}"/>
              </a:ext>
            </a:extLst>
          </p:cNvPr>
          <p:cNvSpPr/>
          <p:nvPr/>
        </p:nvSpPr>
        <p:spPr>
          <a:xfrm>
            <a:off x="6926851" y="5148138"/>
            <a:ext cx="1938031" cy="58334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6DAB0A82-E7DC-4B82-BE6F-32670705A174}"/>
              </a:ext>
            </a:extLst>
          </p:cNvPr>
          <p:cNvSpPr txBox="1"/>
          <p:nvPr/>
        </p:nvSpPr>
        <p:spPr>
          <a:xfrm>
            <a:off x="6733290" y="5301308"/>
            <a:ext cx="2385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Etc.</a:t>
            </a:r>
            <a:endParaRPr lang="fr-CH" sz="1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88FB27-4DD8-4DBD-9DC6-7F98F38BF262}"/>
              </a:ext>
            </a:extLst>
          </p:cNvPr>
          <p:cNvSpPr/>
          <p:nvPr/>
        </p:nvSpPr>
        <p:spPr>
          <a:xfrm>
            <a:off x="2108662" y="2111433"/>
            <a:ext cx="7974676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126FAC7-F7D5-4C95-A2E0-2573CBC1E807}"/>
              </a:ext>
            </a:extLst>
          </p:cNvPr>
          <p:cNvSpPr txBox="1"/>
          <p:nvPr/>
        </p:nvSpPr>
        <p:spPr>
          <a:xfrm>
            <a:off x="3558539" y="2243589"/>
            <a:ext cx="507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Notre démarche Civic-Tech</a:t>
            </a:r>
            <a:r>
              <a:rPr lang="fr-CH" sz="24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9043BCF-3FBD-40BF-898B-159152AB0377}"/>
              </a:ext>
            </a:extLst>
          </p:cNvPr>
          <p:cNvSpPr/>
          <p:nvPr/>
        </p:nvSpPr>
        <p:spPr>
          <a:xfrm>
            <a:off x="2108662" y="2969567"/>
            <a:ext cx="7974676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F7B8C8A-A327-44F1-9DD8-AB6DA091AF6B}"/>
              </a:ext>
            </a:extLst>
          </p:cNvPr>
          <p:cNvSpPr txBox="1"/>
          <p:nvPr/>
        </p:nvSpPr>
        <p:spPr>
          <a:xfrm>
            <a:off x="3558539" y="3101723"/>
            <a:ext cx="507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3DD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473D0E3-FA2E-4F18-AFED-FC58CA47ACBA}"/>
              </a:ext>
            </a:extLst>
          </p:cNvPr>
          <p:cNvSpPr/>
          <p:nvPr/>
        </p:nvSpPr>
        <p:spPr>
          <a:xfrm>
            <a:off x="2108662" y="3892280"/>
            <a:ext cx="7974676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1A335EF-D06E-454E-B3DA-23D20EF505DF}"/>
              </a:ext>
            </a:extLst>
          </p:cNvPr>
          <p:cNvSpPr txBox="1"/>
          <p:nvPr/>
        </p:nvSpPr>
        <p:spPr>
          <a:xfrm>
            <a:off x="3558539" y="4024436"/>
            <a:ext cx="507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3ddge.org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85BAEEC-66C6-4A06-99C7-DA82D8782E21}"/>
              </a:ext>
            </a:extLst>
          </p:cNvPr>
          <p:cNvSpPr/>
          <p:nvPr/>
        </p:nvSpPr>
        <p:spPr>
          <a:xfrm>
            <a:off x="2095499" y="4814993"/>
            <a:ext cx="1905693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83FB270F-AEF8-48CF-8275-5188EB2F546D}"/>
              </a:ext>
            </a:extLst>
          </p:cNvPr>
          <p:cNvSpPr txBox="1"/>
          <p:nvPr/>
        </p:nvSpPr>
        <p:spPr>
          <a:xfrm>
            <a:off x="2095499" y="4906709"/>
            <a:ext cx="1944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27/06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FC00127-7CA6-4A0D-B3DD-8CC11DD0AC7D}"/>
              </a:ext>
            </a:extLst>
          </p:cNvPr>
          <p:cNvSpPr/>
          <p:nvPr/>
        </p:nvSpPr>
        <p:spPr>
          <a:xfrm>
            <a:off x="4281746" y="4814993"/>
            <a:ext cx="1905693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BDB779B-81CB-41A7-84AA-AEDC3495ED7A}"/>
              </a:ext>
            </a:extLst>
          </p:cNvPr>
          <p:cNvSpPr txBox="1"/>
          <p:nvPr/>
        </p:nvSpPr>
        <p:spPr>
          <a:xfrm>
            <a:off x="4281746" y="4906709"/>
            <a:ext cx="1944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07/10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F7EDE2F-5D8C-4AC5-A841-3A7B65D53BF9}"/>
              </a:ext>
            </a:extLst>
          </p:cNvPr>
          <p:cNvSpPr/>
          <p:nvPr/>
        </p:nvSpPr>
        <p:spPr>
          <a:xfrm>
            <a:off x="6540037" y="4814993"/>
            <a:ext cx="1905693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21CF3FF8-A688-4B7C-9AD0-489328840C14}"/>
              </a:ext>
            </a:extLst>
          </p:cNvPr>
          <p:cNvSpPr txBox="1"/>
          <p:nvPr/>
        </p:nvSpPr>
        <p:spPr>
          <a:xfrm>
            <a:off x="6540037" y="4906709"/>
            <a:ext cx="1944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04/11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91283FF1-BF83-4398-A679-C8812B04F879}"/>
              </a:ext>
            </a:extLst>
          </p:cNvPr>
          <p:cNvSpPr/>
          <p:nvPr/>
        </p:nvSpPr>
        <p:spPr>
          <a:xfrm>
            <a:off x="2095499" y="5706939"/>
            <a:ext cx="4091941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0E90BB89-3375-4FF2-8FC3-1EDAD4421551}"/>
              </a:ext>
            </a:extLst>
          </p:cNvPr>
          <p:cNvSpPr txBox="1"/>
          <p:nvPr/>
        </p:nvSpPr>
        <p:spPr>
          <a:xfrm>
            <a:off x="2037309" y="5829422"/>
            <a:ext cx="4188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Ressources numériques</a:t>
            </a:r>
            <a:endParaRPr lang="fr-CH" sz="2400" dirty="0">
              <a:latin typeface="Arial Black" panose="020B0A040201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78DFF0A-38E4-4F05-875B-82AB9048A090}"/>
              </a:ext>
            </a:extLst>
          </p:cNvPr>
          <p:cNvSpPr/>
          <p:nvPr/>
        </p:nvSpPr>
        <p:spPr>
          <a:xfrm>
            <a:off x="6342612" y="5713881"/>
            <a:ext cx="3710963" cy="725978"/>
          </a:xfrm>
          <a:prstGeom prst="rect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E50A0625-6CBB-4215-91C9-99CC91327D45}"/>
              </a:ext>
            </a:extLst>
          </p:cNvPr>
          <p:cNvSpPr txBox="1"/>
          <p:nvPr/>
        </p:nvSpPr>
        <p:spPr>
          <a:xfrm>
            <a:off x="6381403" y="5836364"/>
            <a:ext cx="3701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latin typeface="Arial Black" panose="020B0A04020102020204" pitchFamily="34" charset="0"/>
                <a:cs typeface="Arial" panose="020B0604020202020204" pitchFamily="34" charset="0"/>
              </a:rPr>
              <a:t>Coord° de projets</a:t>
            </a:r>
            <a:endParaRPr lang="fr-CH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07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fr-CH" sz="5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RETOUR SUR LE PREMIER ATELIER</a:t>
            </a:r>
            <a:endParaRPr lang="fr-CH" sz="5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20 mai 2019</a:t>
            </a: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AE58E7-6627-4DE2-A5A1-9B62149EF3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846"/>
            <a:ext cx="1373188" cy="137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COURS PUBLIC </a:t>
            </a:r>
            <a:b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CLEMENCE PENE</a:t>
            </a:r>
            <a:endParaRPr lang="fr-CH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4124642"/>
          </a:xfrm>
        </p:spPr>
        <p:txBody>
          <a:bodyPr>
            <a:noAutofit/>
          </a:bodyPr>
          <a:lstStyle/>
          <a:p>
            <a:pPr algn="r"/>
            <a:endParaRPr lang="fr-CH" sz="2000" dirty="0" smtClean="0"/>
          </a:p>
          <a:p>
            <a:pPr algn="r"/>
            <a:r>
              <a:rPr lang="fr-CH" sz="2000" dirty="0" smtClean="0"/>
              <a:t>De </a:t>
            </a:r>
            <a:r>
              <a:rPr lang="fr-CH" sz="2000" dirty="0"/>
              <a:t>nombreuses concertations (plan climat, etc.) dont </a:t>
            </a:r>
            <a:r>
              <a:rPr lang="fr-CH" sz="2000" dirty="0" smtClean="0"/>
              <a:t>"</a:t>
            </a:r>
            <a:r>
              <a:rPr lang="fr-CH" sz="2000" dirty="0"/>
              <a:t>Madame la maire j'ai une </a:t>
            </a:r>
            <a:r>
              <a:rPr lang="fr-CH" sz="2000" dirty="0" smtClean="0"/>
              <a:t>idée", "</a:t>
            </a:r>
            <a:r>
              <a:rPr lang="fr-CH" sz="2000" dirty="0" err="1" smtClean="0"/>
              <a:t>jemengage</a:t>
            </a:r>
            <a:r>
              <a:rPr lang="fr-CH" sz="2000" dirty="0" smtClean="0"/>
              <a:t>" et le Budget participatif</a:t>
            </a:r>
          </a:p>
          <a:p>
            <a:pPr algn="r"/>
            <a:r>
              <a:rPr lang="fr-CH" sz="2000" dirty="0" smtClean="0"/>
              <a:t>Enjeux </a:t>
            </a:r>
            <a:r>
              <a:rPr lang="fr-CH" sz="2000" dirty="0"/>
              <a:t>de communication : l'affichage n'est pas suffisant, développer le pair-à-pair </a:t>
            </a:r>
            <a:r>
              <a:rPr lang="fr-CH" sz="2000" dirty="0" smtClean="0"/>
              <a:t>par des ambassadeurs </a:t>
            </a:r>
            <a:r>
              <a:rPr lang="fr-CH" sz="2000" dirty="0"/>
              <a:t>sur le terrain, sillonner la ville avec des vélos mobiles pour une meilleure occupation de l'espace public (ce qui demande un budget de fonctionnement propre hors du numérique)</a:t>
            </a:r>
          </a:p>
          <a:p>
            <a:pPr algn="r"/>
            <a:r>
              <a:rPr lang="fr-CH" sz="2000" dirty="0" smtClean="0"/>
              <a:t>Enjeux </a:t>
            </a:r>
            <a:r>
              <a:rPr lang="fr-CH" sz="2000" dirty="0"/>
              <a:t>d'hybridation des pratiques </a:t>
            </a:r>
            <a:r>
              <a:rPr lang="fr-CH" sz="2000" dirty="0" smtClean="0"/>
              <a:t>entre </a:t>
            </a:r>
            <a:r>
              <a:rPr lang="fr-CH" sz="2000" dirty="0" err="1"/>
              <a:t>VdParis</a:t>
            </a:r>
            <a:r>
              <a:rPr lang="fr-CH" sz="2000" dirty="0"/>
              <a:t> et </a:t>
            </a:r>
            <a:r>
              <a:rPr lang="fr-CH" sz="2000" dirty="0" err="1"/>
              <a:t>CivicTech</a:t>
            </a:r>
            <a:endParaRPr lang="fr-CH" sz="2000" dirty="0"/>
          </a:p>
          <a:p>
            <a:pPr algn="r"/>
            <a:r>
              <a:rPr lang="fr-CH" sz="2000" dirty="0"/>
              <a:t>Enjeux de soutenir le développement et l'autonomie du </a:t>
            </a:r>
            <a:r>
              <a:rPr lang="fr-CH" sz="2000" dirty="0" smtClean="0"/>
              <a:t>secteur par la mise </a:t>
            </a:r>
            <a:r>
              <a:rPr lang="fr-CH" sz="2000" dirty="0"/>
              <a:t>en place de subventions, </a:t>
            </a:r>
            <a:r>
              <a:rPr lang="fr-CH" sz="2000" dirty="0" smtClean="0"/>
              <a:t>d'appels </a:t>
            </a:r>
            <a:r>
              <a:rPr lang="fr-CH" sz="2000" dirty="0"/>
              <a:t>à projets </a:t>
            </a:r>
            <a:endParaRPr lang="fr-CH" sz="2000" dirty="0" smtClean="0"/>
          </a:p>
          <a:p>
            <a:pPr algn="r"/>
            <a:r>
              <a:rPr lang="fr-CH" sz="2000" dirty="0" smtClean="0"/>
              <a:t>Achats </a:t>
            </a:r>
            <a:r>
              <a:rPr lang="fr-CH" sz="2000" dirty="0"/>
              <a:t>de produits </a:t>
            </a:r>
            <a:r>
              <a:rPr lang="fr-CH" sz="2000" dirty="0" err="1"/>
              <a:t>civic</a:t>
            </a:r>
            <a:r>
              <a:rPr lang="fr-CH" sz="2000" dirty="0"/>
              <a:t>-tech </a:t>
            </a:r>
            <a:r>
              <a:rPr lang="fr-CH" sz="2000" dirty="0" smtClean="0"/>
              <a:t>sous </a:t>
            </a:r>
            <a:r>
              <a:rPr lang="fr-CH" sz="2000" dirty="0"/>
              <a:t>forme de tests </a:t>
            </a:r>
          </a:p>
          <a:p>
            <a:pPr algn="r"/>
            <a:r>
              <a:rPr lang="fr-CH" sz="2000" dirty="0" smtClean="0"/>
              <a:t>Création </a:t>
            </a:r>
            <a:r>
              <a:rPr lang="fr-CH" sz="2000" dirty="0"/>
              <a:t>des Halles Civiques à Belleville depuis </a:t>
            </a:r>
            <a:r>
              <a:rPr lang="fr-CH" sz="2000" dirty="0" smtClean="0"/>
              <a:t>2018</a:t>
            </a:r>
            <a:endParaRPr lang="fr-CH" sz="2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QUOI ?</a:t>
            </a:r>
            <a:endParaRPr lang="fr-CH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3082226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Le numérique </a:t>
            </a:r>
            <a:r>
              <a:rPr lang="fr-CH" dirty="0" smtClean="0"/>
              <a:t>peut </a:t>
            </a:r>
            <a:r>
              <a:rPr lang="fr-CH" dirty="0"/>
              <a:t>potentialiser le non-numérique par une recherche sur le long terme qui viendrait favoriser une acculturation à des outils mais aussi à des projets démocratiques</a:t>
            </a:r>
            <a:r>
              <a:rPr lang="fr-CH" dirty="0" smtClean="0"/>
              <a:t>.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On a parlé de gouvernance participative des quartiers, </a:t>
            </a:r>
            <a:r>
              <a:rPr lang="fr-CH" dirty="0" smtClean="0"/>
              <a:t>de </a:t>
            </a:r>
            <a:r>
              <a:rPr lang="fr-CH" dirty="0"/>
              <a:t>micro-projets d'aménagement d'espace public, de budget </a:t>
            </a:r>
            <a:r>
              <a:rPr lang="fr-CH" dirty="0" smtClean="0"/>
              <a:t>participatif, </a:t>
            </a:r>
            <a:r>
              <a:rPr lang="fr-CH" dirty="0"/>
              <a:t>de cartographie sensible, de </a:t>
            </a:r>
            <a:r>
              <a:rPr lang="fr-CH" dirty="0" err="1"/>
              <a:t>reporting</a:t>
            </a:r>
            <a:r>
              <a:rPr lang="fr-CH" dirty="0"/>
              <a:t> citoyen</a:t>
            </a:r>
            <a:r>
              <a:rPr lang="fr-CH" dirty="0" smtClean="0"/>
              <a:t>, </a:t>
            </a:r>
            <a:r>
              <a:rPr lang="fr-CH" dirty="0"/>
              <a:t>de développement des infrastructures de transport ou encore de plateforme de </a:t>
            </a:r>
            <a:r>
              <a:rPr lang="fr-CH" dirty="0" err="1"/>
              <a:t>sharedata</a:t>
            </a:r>
            <a:r>
              <a:rPr lang="fr-CH" dirty="0"/>
              <a:t>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8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2ACAD3-09C0-4B16-8579-2EBAAAC99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 anchor="ctr">
            <a:normAutofit/>
          </a:bodyPr>
          <a:lstStyle/>
          <a:p>
            <a:r>
              <a:rPr lang="fr-CH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AVEC QUI ?</a:t>
            </a:r>
            <a:endParaRPr lang="fr-CH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476E0C-BBAF-4D13-9952-5529CC3E7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0" y="2651062"/>
            <a:ext cx="9144000" cy="3082226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/>
              <a:t>L'outil </a:t>
            </a:r>
            <a:r>
              <a:rPr lang="fr-CH" dirty="0" err="1"/>
              <a:t>civic</a:t>
            </a:r>
            <a:r>
              <a:rPr lang="fr-CH" dirty="0"/>
              <a:t> tech est une formidable opportunité de créer des opportunités, des nouveaux liens entre territoires, public. et échelles</a:t>
            </a:r>
            <a:r>
              <a:rPr lang="fr-CH" dirty="0" smtClean="0"/>
              <a:t>.</a:t>
            </a:r>
          </a:p>
          <a:p>
            <a:pPr algn="r">
              <a:lnSpc>
                <a:spcPct val="100000"/>
              </a:lnSpc>
              <a:spcBef>
                <a:spcPts val="1800"/>
              </a:spcBef>
            </a:pPr>
            <a:r>
              <a:rPr lang="fr-CH" dirty="0" smtClean="0"/>
              <a:t>Etablir des </a:t>
            </a:r>
            <a:r>
              <a:rPr lang="fr-CH" dirty="0"/>
              <a:t>projets pilotes avec </a:t>
            </a:r>
            <a:r>
              <a:rPr lang="fr-CH" dirty="0" smtClean="0"/>
              <a:t>des communes pour </a:t>
            </a:r>
            <a:r>
              <a:rPr lang="fr-CH" dirty="0"/>
              <a:t>tester. A chaque </a:t>
            </a:r>
            <a:r>
              <a:rPr lang="fr-CH" dirty="0" smtClean="0"/>
              <a:t>échelle, </a:t>
            </a:r>
            <a:r>
              <a:rPr lang="fr-CH" dirty="0"/>
              <a:t>il convient d'identifier les acteurs-clés et représentatifs</a:t>
            </a:r>
            <a:r>
              <a:rPr lang="fr-CH" dirty="0" smtClean="0"/>
              <a:t>.</a:t>
            </a: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0B8DB54-79CE-46E0-AFD5-3562C4E26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89408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573</Words>
  <Application>Microsoft Office PowerPoint</Application>
  <PresentationFormat>Personnalisé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NOTRE DEMARCHE CIVIC-TECH</vt:lpstr>
      <vt:lpstr>Un contexte de concertation</vt:lpstr>
      <vt:lpstr>Les outils numériques</vt:lpstr>
      <vt:lpstr>Présentation PowerPoint</vt:lpstr>
      <vt:lpstr>Présentation PowerPoint</vt:lpstr>
      <vt:lpstr>RETOUR SUR LE PREMIER ATELIER</vt:lpstr>
      <vt:lpstr>COURS PUBLIC  CLEMENCE PENE</vt:lpstr>
      <vt:lpstr>QUOI ?</vt:lpstr>
      <vt:lpstr>AVEC QUI ?</vt:lpstr>
      <vt:lpstr>QUI PORTE ?</vt:lpstr>
      <vt:lpstr>A QUELLE ECHELLE ?</vt:lpstr>
      <vt:lpstr>QUELS OUTILS POUR NOTRE TERRITOIRE ?</vt:lpstr>
      <vt:lpstr>méthodologie</vt:lpstr>
      <vt:lpstr>Concerter un outil de concertation</vt:lpstr>
      <vt:lpstr>Pour chaque projet il faut au moins les éléments suivants:   Titre  Sous-titre Résumé Description Outils souhaités (modules Decidim: proposition, enquêtes, suivi, débats) Images Organisation Échelle  Phases du plan de concertation: Titre  Description Dates</vt:lpstr>
      <vt:lpstr>Rendez-vous sur 3ddge.org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NOTRE DEMARCHE CIVIC-TECH</dc:title>
  <dc:creator>matthiasss L.</dc:creator>
  <cp:lastModifiedBy>Lecoq Matthias (DT)</cp:lastModifiedBy>
  <cp:revision>60</cp:revision>
  <dcterms:created xsi:type="dcterms:W3CDTF">2019-05-19T05:18:59Z</dcterms:created>
  <dcterms:modified xsi:type="dcterms:W3CDTF">2019-06-27T15:02:27Z</dcterms:modified>
</cp:coreProperties>
</file>