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y="6858000" cx="12192000"/>
  <p:notesSz cx="6888150" cy="10020300"/>
  <p:embeddedFontLst>
    <p:embeddedFont>
      <p:font typeface="Roboto"/>
      <p:regular r:id="rId42"/>
      <p:bold r:id="rId43"/>
      <p:italic r:id="rId44"/>
      <p:boldItalic r:id="rId45"/>
    </p:embeddedFont>
    <p:embeddedFont>
      <p:font typeface="Montserrat"/>
      <p:regular r:id="rId46"/>
      <p:bold r:id="rId47"/>
      <p:italic r:id="rId48"/>
      <p:boldItalic r:id="rId49"/>
    </p:embeddedFont>
    <p:embeddedFont>
      <p:font typeface="Source Sans 3"/>
      <p:regular r:id="rId50"/>
      <p:bold r:id="rId51"/>
      <p:italic r:id="rId52"/>
      <p:boldItalic r:id="rId53"/>
    </p:embeddedFont>
    <p:embeddedFont>
      <p:font typeface="Montserrat Alternates"/>
      <p:regular r:id="rId54"/>
      <p:bold r:id="rId55"/>
      <p:italic r:id="rId56"/>
      <p:boldItalic r:id="rId57"/>
    </p:embeddedFont>
    <p:embeddedFont>
      <p:font typeface="Source Sans 3 Light"/>
      <p:regular r:id="rId58"/>
      <p:bold r:id="rId59"/>
      <p:italic r:id="rId60"/>
      <p:boldItalic r:id="rId61"/>
    </p:embeddedFont>
    <p:embeddedFont>
      <p:font typeface="Open Sans"/>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6" roundtripDataSignature="AMtx7mghwQFMld/s0/+Iyu4HUwhQBa7bp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font" Target="fonts/Roboto-regular.fntdata"/><Relationship Id="rId41" Type="http://schemas.openxmlformats.org/officeDocument/2006/relationships/slide" Target="slides/slide37.xml"/><Relationship Id="rId44" Type="http://schemas.openxmlformats.org/officeDocument/2006/relationships/font" Target="fonts/Roboto-italic.fntdata"/><Relationship Id="rId43" Type="http://schemas.openxmlformats.org/officeDocument/2006/relationships/font" Target="fonts/Roboto-bold.fntdata"/><Relationship Id="rId46" Type="http://schemas.openxmlformats.org/officeDocument/2006/relationships/font" Target="fonts/Montserrat-regular.fntdata"/><Relationship Id="rId45"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Montserrat-italic.fntdata"/><Relationship Id="rId47" Type="http://schemas.openxmlformats.org/officeDocument/2006/relationships/font" Target="fonts/Montserrat-bold.fntdata"/><Relationship Id="rId49" Type="http://schemas.openxmlformats.org/officeDocument/2006/relationships/font" Target="fonts/Montserrat-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OpenSans-regular.fntdata"/><Relationship Id="rId61" Type="http://schemas.openxmlformats.org/officeDocument/2006/relationships/font" Target="fonts/SourceSans3Light-boldItalic.fntdata"/><Relationship Id="rId20" Type="http://schemas.openxmlformats.org/officeDocument/2006/relationships/slide" Target="slides/slide16.xml"/><Relationship Id="rId64" Type="http://schemas.openxmlformats.org/officeDocument/2006/relationships/font" Target="fonts/OpenSans-italic.fntdata"/><Relationship Id="rId63" Type="http://schemas.openxmlformats.org/officeDocument/2006/relationships/font" Target="fonts/OpenSans-bold.fntdata"/><Relationship Id="rId22" Type="http://schemas.openxmlformats.org/officeDocument/2006/relationships/slide" Target="slides/slide18.xml"/><Relationship Id="rId66" Type="http://customschemas.google.com/relationships/presentationmetadata" Target="metadata"/><Relationship Id="rId21" Type="http://schemas.openxmlformats.org/officeDocument/2006/relationships/slide" Target="slides/slide17.xml"/><Relationship Id="rId65" Type="http://schemas.openxmlformats.org/officeDocument/2006/relationships/font" Target="fonts/OpenSans-boldItalic.fntdata"/><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SourceSans3Light-italic.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SourceSans3-bold.fntdata"/><Relationship Id="rId50" Type="http://schemas.openxmlformats.org/officeDocument/2006/relationships/font" Target="fonts/SourceSans3-regular.fntdata"/><Relationship Id="rId53" Type="http://schemas.openxmlformats.org/officeDocument/2006/relationships/font" Target="fonts/SourceSans3-boldItalic.fntdata"/><Relationship Id="rId52" Type="http://schemas.openxmlformats.org/officeDocument/2006/relationships/font" Target="fonts/SourceSans3-italic.fntdata"/><Relationship Id="rId11" Type="http://schemas.openxmlformats.org/officeDocument/2006/relationships/slide" Target="slides/slide7.xml"/><Relationship Id="rId55" Type="http://schemas.openxmlformats.org/officeDocument/2006/relationships/font" Target="fonts/MontserratAlternates-bold.fntdata"/><Relationship Id="rId10" Type="http://schemas.openxmlformats.org/officeDocument/2006/relationships/slide" Target="slides/slide6.xml"/><Relationship Id="rId54" Type="http://schemas.openxmlformats.org/officeDocument/2006/relationships/font" Target="fonts/MontserratAlternates-regular.fntdata"/><Relationship Id="rId13" Type="http://schemas.openxmlformats.org/officeDocument/2006/relationships/slide" Target="slides/slide9.xml"/><Relationship Id="rId57" Type="http://schemas.openxmlformats.org/officeDocument/2006/relationships/font" Target="fonts/MontserratAlternates-boldItalic.fntdata"/><Relationship Id="rId12" Type="http://schemas.openxmlformats.org/officeDocument/2006/relationships/slide" Target="slides/slide8.xml"/><Relationship Id="rId56" Type="http://schemas.openxmlformats.org/officeDocument/2006/relationships/font" Target="fonts/MontserratAlternates-italic.fntdata"/><Relationship Id="rId15" Type="http://schemas.openxmlformats.org/officeDocument/2006/relationships/slide" Target="slides/slide11.xml"/><Relationship Id="rId59" Type="http://schemas.openxmlformats.org/officeDocument/2006/relationships/font" Target="fonts/SourceSans3Light-bold.fntdata"/><Relationship Id="rId14" Type="http://schemas.openxmlformats.org/officeDocument/2006/relationships/slide" Target="slides/slide10.xml"/><Relationship Id="rId58" Type="http://schemas.openxmlformats.org/officeDocument/2006/relationships/font" Target="fonts/SourceSans3Light-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r.wikipedia.org/wiki/Biais_de_genre_sur_Wikip%C3%A9dia" TargetMode="External"/><Relationship Id="rId3" Type="http://schemas.openxmlformats.org/officeDocument/2006/relationships/hyperlink" Target="https://en.wikipedia.org/wiki/Wikipedia:WikiProject_Women_in_Red" TargetMode="External"/><Relationship Id="rId4" Type="http://schemas.openxmlformats.org/officeDocument/2006/relationships/hyperlink" Target="https://fr.wikipedia.org/wiki/Art%2BFeminism" TargetMode="External"/><Relationship Id="rId5" Type="http://schemas.openxmlformats.org/officeDocument/2006/relationships/hyperlink" Target="https://humaniki.wmcloud.org/search"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edlex.admin.ch/eli/cc/27/317_321_377/fr#art_329_e"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80212a2ea3_0_0: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g380212a2ea3_0_0:notes"/>
          <p:cNvSpPr txBox="1"/>
          <p:nvPr>
            <p:ph idx="1" type="body"/>
          </p:nvPr>
        </p:nvSpPr>
        <p:spPr>
          <a:xfrm>
            <a:off x="688800" y="4759625"/>
            <a:ext cx="5510400" cy="450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fr-CH" sz="1000">
                <a:solidFill>
                  <a:srgbClr val="333333"/>
                </a:solidFill>
                <a:highlight>
                  <a:schemeClr val="lt1"/>
                </a:highlight>
              </a:rPr>
              <a:t>Âge d’or de l’engagement numérique : </a:t>
            </a:r>
            <a:endParaRPr b="1" sz="1000">
              <a:solidFill>
                <a:srgbClr val="333333"/>
              </a:solidFill>
              <a:highlight>
                <a:schemeClr val="lt1"/>
              </a:highlight>
            </a:endParaRPr>
          </a:p>
          <a:p>
            <a:pPr indent="-292100" lvl="0" marL="457200" rtl="0" algn="l">
              <a:lnSpc>
                <a:spcPct val="115000"/>
              </a:lnSpc>
              <a:spcBef>
                <a:spcPts val="0"/>
              </a:spcBef>
              <a:spcAft>
                <a:spcPts val="0"/>
              </a:spcAft>
              <a:buClr>
                <a:srgbClr val="333333"/>
              </a:buClr>
              <a:buSzPts val="1000"/>
              <a:buChar char="-"/>
            </a:pPr>
            <a:r>
              <a:rPr lang="fr-CH" sz="1000">
                <a:solidFill>
                  <a:srgbClr val="333333"/>
                </a:solidFill>
                <a:highlight>
                  <a:schemeClr val="lt1"/>
                </a:highlight>
              </a:rPr>
              <a:t>Dons et événements caritatifs en ligne (ZEvent)</a:t>
            </a:r>
            <a:endParaRPr sz="1000">
              <a:solidFill>
                <a:srgbClr val="333333"/>
              </a:solidFill>
              <a:highlight>
                <a:schemeClr val="lt1"/>
              </a:highlight>
            </a:endParaRPr>
          </a:p>
          <a:p>
            <a:pPr indent="-292100" lvl="0" marL="457200" rtl="0" algn="l">
              <a:lnSpc>
                <a:spcPct val="115000"/>
              </a:lnSpc>
              <a:spcBef>
                <a:spcPts val="0"/>
              </a:spcBef>
              <a:spcAft>
                <a:spcPts val="0"/>
              </a:spcAft>
              <a:buClr>
                <a:srgbClr val="333333"/>
              </a:buClr>
              <a:buSzPts val="1000"/>
              <a:buChar char="-"/>
            </a:pPr>
            <a:r>
              <a:rPr lang="fr-CH" sz="1000">
                <a:solidFill>
                  <a:srgbClr val="333333"/>
                </a:solidFill>
                <a:highlight>
                  <a:schemeClr val="lt1"/>
                </a:highlight>
              </a:rPr>
              <a:t>Pétitions</a:t>
            </a:r>
            <a:endParaRPr sz="1000">
              <a:solidFill>
                <a:srgbClr val="333333"/>
              </a:solidFill>
              <a:highlight>
                <a:schemeClr val="lt1"/>
              </a:highlight>
            </a:endParaRPr>
          </a:p>
          <a:p>
            <a:pPr indent="-292100" lvl="0" marL="457200" rtl="0" algn="l">
              <a:lnSpc>
                <a:spcPct val="115000"/>
              </a:lnSpc>
              <a:spcBef>
                <a:spcPts val="0"/>
              </a:spcBef>
              <a:spcAft>
                <a:spcPts val="0"/>
              </a:spcAft>
              <a:buClr>
                <a:srgbClr val="333333"/>
              </a:buClr>
              <a:buSzPts val="1000"/>
              <a:buChar char="-"/>
            </a:pPr>
            <a:r>
              <a:rPr lang="fr-CH" sz="1000">
                <a:solidFill>
                  <a:srgbClr val="333333"/>
                </a:solidFill>
                <a:highlight>
                  <a:schemeClr val="lt1"/>
                </a:highlight>
              </a:rPr>
              <a:t>Articles Wikipédia</a:t>
            </a:r>
            <a:endParaRPr sz="1000">
              <a:solidFill>
                <a:srgbClr val="333333"/>
              </a:solidFill>
              <a:highlight>
                <a:schemeClr val="lt1"/>
              </a:highlight>
            </a:endParaRPr>
          </a:p>
          <a:p>
            <a:pPr indent="-292100" lvl="0" marL="457200" rtl="0" algn="l">
              <a:lnSpc>
                <a:spcPct val="115000"/>
              </a:lnSpc>
              <a:spcBef>
                <a:spcPts val="0"/>
              </a:spcBef>
              <a:spcAft>
                <a:spcPts val="0"/>
              </a:spcAft>
              <a:buClr>
                <a:srgbClr val="333333"/>
              </a:buClr>
              <a:buSzPts val="1000"/>
              <a:buChar char="-"/>
            </a:pPr>
            <a:r>
              <a:rPr lang="fr-CH" sz="1000">
                <a:solidFill>
                  <a:srgbClr val="333333"/>
                </a:solidFill>
                <a:highlight>
                  <a:schemeClr val="lt1"/>
                </a:highlight>
              </a:rPr>
              <a:t>Repost de contenus engagés, commentaires et débats sur les plateformes numériques</a:t>
            </a:r>
            <a:endParaRPr sz="1000">
              <a:solidFill>
                <a:srgbClr val="333333"/>
              </a:solidFill>
              <a:highlight>
                <a:schemeClr val="lt1"/>
              </a:highlight>
            </a:endParaRPr>
          </a:p>
          <a:p>
            <a:pPr indent="-292100" lvl="0" marL="457200" rtl="0" algn="l">
              <a:lnSpc>
                <a:spcPct val="115000"/>
              </a:lnSpc>
              <a:spcBef>
                <a:spcPts val="0"/>
              </a:spcBef>
              <a:spcAft>
                <a:spcPts val="0"/>
              </a:spcAft>
              <a:buClr>
                <a:srgbClr val="333333"/>
              </a:buClr>
              <a:buSzPts val="1000"/>
              <a:buChar char="-"/>
            </a:pPr>
            <a:r>
              <a:rPr lang="fr-CH" sz="1000">
                <a:solidFill>
                  <a:srgbClr val="333333"/>
                </a:solidFill>
                <a:highlight>
                  <a:schemeClr val="lt1"/>
                </a:highlight>
              </a:rPr>
              <a:t>Médiactivisme et essor du  format vidéo</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CH"/>
              <a:t>Exemple : Mieux! et le Décaméron</a:t>
            </a:r>
            <a:endParaRPr/>
          </a:p>
          <a:p>
            <a:pPr indent="0" lvl="0" marL="0" rtl="0" algn="l">
              <a:lnSpc>
                <a:spcPct val="100000"/>
              </a:lnSpc>
              <a:spcBef>
                <a:spcPts val="0"/>
              </a:spcBef>
              <a:spcAft>
                <a:spcPts val="0"/>
              </a:spcAft>
              <a:buSzPts val="1100"/>
              <a:buNone/>
            </a:pPr>
            <a:r>
              <a:t/>
            </a:r>
            <a:endParaRPr sz="1200">
              <a:solidFill>
                <a:schemeClr val="dk1"/>
              </a:solidFill>
              <a:highlight>
                <a:srgbClr val="FFFFFF"/>
              </a:highlight>
            </a:endParaRPr>
          </a:p>
          <a:p>
            <a:pPr indent="0" lvl="0" marL="0" rtl="0" algn="l">
              <a:lnSpc>
                <a:spcPct val="100000"/>
              </a:lnSpc>
              <a:spcBef>
                <a:spcPts val="0"/>
              </a:spcBef>
              <a:spcAft>
                <a:spcPts val="0"/>
              </a:spcAft>
              <a:buSzPts val="1100"/>
              <a:buNone/>
            </a:pPr>
            <a:r>
              <a:rPr lang="fr-CH" sz="1200">
                <a:solidFill>
                  <a:schemeClr val="dk1"/>
                </a:solidFill>
                <a:highlight>
                  <a:srgbClr val="FFFFFF"/>
                </a:highlight>
              </a:rPr>
              <a:t>The Association For Ludology (TAFL) propose de faire revivre la communauté étudiante et universitaire en temps d’épidémie à travers leur projet « Decameron » : un serveur Discord ayant pour but de raviver le lien social entre étudiants de l’UNIGE durant la pandémie. Retrouvez le grouillement du hall de l’Uni-Mail, la chaleur des marches de l’Uni-Bastion ou encore l’ambiance du bar de La Tragédie sans bouger de chez toi, grâce aux salons de discussion ! En plus de proposer une plateforme de tchat vocal et textuel, le TAFL va mettre en place toutes sortes d’activités ludiques en ligne (jeux-vidéo multi-joueurs, jeux de rôles, etc...).</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80212a2ea3_0_7: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g380212a2ea3_0_7:notes"/>
          <p:cNvSpPr txBox="1"/>
          <p:nvPr>
            <p:ph idx="1" type="body"/>
          </p:nvPr>
        </p:nvSpPr>
        <p:spPr>
          <a:xfrm>
            <a:off x="688800" y="4759625"/>
            <a:ext cx="5510400" cy="4509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CH" sz="1200">
                <a:solidFill>
                  <a:schemeClr val="dk1"/>
                </a:solidFill>
                <a:highlight>
                  <a:srgbClr val="FFFFFF"/>
                </a:highlight>
              </a:rPr>
              <a:t>À l’heure où X/Twitter est instrumentalisé jusque dans l’algorithme par Elon Musk à des fins politiques, X est devenu dangereux pour les démocraties. Il est temps de changer, HelloQuitteX a un plan. HelloQuitteX est un mouvement meta-politique et apartisan qui aide les citoyens à se réapproprier des espaces numériques compatibles avec des démocraties fonctionnelles.</a:t>
            </a:r>
            <a:endParaRPr sz="1200">
              <a:solidFill>
                <a:schemeClr val="dk1"/>
              </a:solidFill>
              <a:highlight>
                <a:srgbClr val="FFFFFF"/>
              </a:highlight>
            </a:endParaRPr>
          </a:p>
          <a:p>
            <a:pPr indent="0" lvl="0" marL="0" rtl="0" algn="l">
              <a:lnSpc>
                <a:spcPct val="100000"/>
              </a:lnSpc>
              <a:spcBef>
                <a:spcPts val="0"/>
              </a:spcBef>
              <a:spcAft>
                <a:spcPts val="0"/>
              </a:spcAft>
              <a:buSzPts val="1100"/>
              <a:buNone/>
            </a:pPr>
            <a:r>
              <a:t/>
            </a:r>
            <a:endParaRPr sz="1200">
              <a:solidFill>
                <a:schemeClr val="dk1"/>
              </a:solidFill>
              <a:highlight>
                <a:srgbClr val="FFFFFF"/>
              </a:highlight>
            </a:endParaRPr>
          </a:p>
          <a:p>
            <a:pPr indent="0" lvl="0" marL="0" rtl="0" algn="l">
              <a:lnSpc>
                <a:spcPct val="100000"/>
              </a:lnSpc>
              <a:spcBef>
                <a:spcPts val="0"/>
              </a:spcBef>
              <a:spcAft>
                <a:spcPts val="0"/>
              </a:spcAft>
              <a:buSzPts val="1100"/>
              <a:buNone/>
            </a:pPr>
            <a:r>
              <a:rPr lang="fr-CH" sz="1200">
                <a:solidFill>
                  <a:srgbClr val="202122"/>
                </a:solidFill>
                <a:highlight>
                  <a:srgbClr val="FFFFFF"/>
                </a:highlight>
              </a:rPr>
              <a:t>Le projet </a:t>
            </a:r>
            <a:r>
              <a:rPr b="1" lang="fr-CH" sz="1200">
                <a:solidFill>
                  <a:srgbClr val="202122"/>
                </a:solidFill>
              </a:rPr>
              <a:t>les sans pagEs</a:t>
            </a:r>
            <a:r>
              <a:rPr lang="fr-CH" sz="1200">
                <a:solidFill>
                  <a:srgbClr val="202122"/>
                </a:solidFill>
                <a:highlight>
                  <a:srgbClr val="FFFFFF"/>
                </a:highlight>
              </a:rPr>
              <a:t> est né du besoin de combler le fossé et le </a:t>
            </a:r>
            <a:r>
              <a:rPr lang="fr-CH" sz="1200">
                <a:solidFill>
                  <a:schemeClr val="hlink"/>
                </a:solidFill>
                <a:uFill>
                  <a:noFill/>
                </a:uFill>
                <a:hlinkClick r:id="rId2"/>
              </a:rPr>
              <a:t>biais de genre sur Wikipédia</a:t>
            </a:r>
            <a:r>
              <a:rPr lang="fr-CH" sz="1200">
                <a:solidFill>
                  <a:srgbClr val="202122"/>
                </a:solidFill>
                <a:highlight>
                  <a:srgbClr val="FFFFFF"/>
                </a:highlight>
              </a:rPr>
              <a:t> : en 2016, Wikipédia en français compte 450 000 biographies d'hommes, contre 75 000 de femmes, soit seulement 16,6 %. Il s'inspire en cela des projets </a:t>
            </a:r>
            <a:r>
              <a:rPr i="1" lang="fr-CH" sz="1200">
                <a:solidFill>
                  <a:schemeClr val="hlink"/>
                </a:solidFill>
                <a:uFill>
                  <a:noFill/>
                </a:uFill>
                <a:hlinkClick r:id="rId3"/>
              </a:rPr>
              <a:t>Women in Red</a:t>
            </a:r>
            <a:r>
              <a:rPr lang="fr-CH" sz="1200">
                <a:solidFill>
                  <a:srgbClr val="202122"/>
                </a:solidFill>
                <a:highlight>
                  <a:srgbClr val="FFFFFF"/>
                </a:highlight>
              </a:rPr>
              <a:t> et </a:t>
            </a:r>
            <a:r>
              <a:rPr lang="fr-CH" sz="1200">
                <a:solidFill>
                  <a:schemeClr val="hlink"/>
                </a:solidFill>
                <a:uFill>
                  <a:noFill/>
                </a:uFill>
                <a:hlinkClick r:id="rId4"/>
              </a:rPr>
              <a:t>Art+Feminism</a:t>
            </a:r>
            <a:r>
              <a:rPr lang="fr-CH" sz="1200">
                <a:solidFill>
                  <a:srgbClr val="202122"/>
                </a:solidFill>
                <a:highlight>
                  <a:srgbClr val="FFFFFF"/>
                </a:highlight>
              </a:rPr>
              <a:t> anglophones avec lesquels il collabore par le biais de traductions. En </a:t>
            </a:r>
            <a:r>
              <a:rPr lang="fr-CH" sz="1200">
                <a:solidFill>
                  <a:srgbClr val="202122"/>
                </a:solidFill>
              </a:rPr>
              <a:t>juin 2025</a:t>
            </a:r>
            <a:r>
              <a:rPr lang="fr-CH" sz="1200">
                <a:solidFill>
                  <a:srgbClr val="202122"/>
                </a:solidFill>
                <a:highlight>
                  <a:srgbClr val="FFFFFF"/>
                </a:highlight>
              </a:rPr>
              <a:t>, d'après le site </a:t>
            </a:r>
            <a:r>
              <a:rPr lang="fr-CH" sz="1200">
                <a:solidFill>
                  <a:schemeClr val="hlink"/>
                </a:solidFill>
                <a:uFill>
                  <a:noFill/>
                </a:uFill>
                <a:hlinkClick r:id="rId5"/>
              </a:rPr>
              <a:t>Humaniki</a:t>
            </a:r>
            <a:r>
              <a:rPr lang="fr-CH" sz="1200">
                <a:solidFill>
                  <a:srgbClr val="202122"/>
                </a:solidFill>
                <a:highlight>
                  <a:srgbClr val="FFFFFF"/>
                </a:highlight>
              </a:rPr>
              <a:t>, Wikipédia en français compte 585 813 biographies d'hommes, contre 149 479 de femmes, soit seulement 20,298%</a:t>
            </a:r>
            <a:endParaRPr sz="1200">
              <a:solidFill>
                <a:srgbClr val="202122"/>
              </a:solidFill>
              <a:highlight>
                <a:srgbClr val="FFFFFF"/>
              </a:highlight>
            </a:endParaRPr>
          </a:p>
          <a:p>
            <a:pPr indent="0" lvl="0" marL="0" rtl="0" algn="l">
              <a:lnSpc>
                <a:spcPct val="100000"/>
              </a:lnSpc>
              <a:spcBef>
                <a:spcPts val="0"/>
              </a:spcBef>
              <a:spcAft>
                <a:spcPts val="0"/>
              </a:spcAft>
              <a:buSzPts val="1100"/>
              <a:buNone/>
            </a:pPr>
            <a:r>
              <a:t/>
            </a:r>
            <a:endParaRPr sz="1200">
              <a:solidFill>
                <a:srgbClr val="202122"/>
              </a:solidFill>
              <a:highlight>
                <a:srgbClr val="FFFFFF"/>
              </a:highlight>
            </a:endParaRPr>
          </a:p>
          <a:p>
            <a:pPr indent="0" lvl="0" marL="0" rtl="0" algn="l">
              <a:lnSpc>
                <a:spcPct val="100000"/>
              </a:lnSpc>
              <a:spcBef>
                <a:spcPts val="0"/>
              </a:spcBef>
              <a:spcAft>
                <a:spcPts val="0"/>
              </a:spcAft>
              <a:buSzPts val="1100"/>
              <a:buNone/>
            </a:pPr>
            <a:r>
              <a:rPr lang="fr-CH" sz="1200">
                <a:solidFill>
                  <a:srgbClr val="202122"/>
                </a:solidFill>
                <a:highlight>
                  <a:srgbClr val="FFFFFF"/>
                </a:highlight>
              </a:rPr>
              <a:t>Pas nécessairement approprié par les jeunes.</a:t>
            </a:r>
            <a:endParaRPr sz="1200">
              <a:solidFill>
                <a:srgbClr val="202122"/>
              </a:solidFill>
              <a:highlight>
                <a:srgbClr val="FFFFFF"/>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8: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273050" lvl="0" marL="457200" rtl="0" algn="l">
              <a:lnSpc>
                <a:spcPct val="100000"/>
              </a:lnSpc>
              <a:spcBef>
                <a:spcPts val="0"/>
              </a:spcBef>
              <a:spcAft>
                <a:spcPts val="0"/>
              </a:spcAft>
              <a:buSzPts val="700"/>
              <a:buChar char="-"/>
            </a:pPr>
            <a:r>
              <a:rPr lang="fr-CH" sz="1350">
                <a:solidFill>
                  <a:srgbClr val="343A40"/>
                </a:solidFill>
                <a:highlight>
                  <a:srgbClr val="FFFFFF"/>
                </a:highlight>
                <a:latin typeface="Open Sans"/>
                <a:ea typeface="Open Sans"/>
                <a:cs typeface="Open Sans"/>
                <a:sym typeface="Open Sans"/>
              </a:rPr>
              <a:t>Une étude de Sandrine Cortessis et Saskia Weber Guisan de l’Institut fédéral des hautes études en formation professionnelle (IFFP) montre que, grâce au travail bénévole, les jeunes acquièrent des compétences très appréciées par les futurs employeurs.</a:t>
            </a:r>
            <a:endParaRPr sz="1350">
              <a:solidFill>
                <a:srgbClr val="343A40"/>
              </a:solidFill>
              <a:highlight>
                <a:srgbClr val="FFFFFF"/>
              </a:highlight>
              <a:latin typeface="Open Sans"/>
              <a:ea typeface="Open Sans"/>
              <a:cs typeface="Open Sans"/>
              <a:sym typeface="Open Sans"/>
            </a:endParaRPr>
          </a:p>
          <a:p>
            <a:pPr indent="0" lvl="0" marL="0" rtl="0" algn="l">
              <a:lnSpc>
                <a:spcPct val="100000"/>
              </a:lnSpc>
              <a:spcBef>
                <a:spcPts val="0"/>
              </a:spcBef>
              <a:spcAft>
                <a:spcPts val="0"/>
              </a:spcAft>
              <a:buSzPts val="1100"/>
              <a:buNone/>
            </a:pPr>
            <a:r>
              <a:t/>
            </a:r>
            <a:endParaRPr sz="1750">
              <a:solidFill>
                <a:srgbClr val="343A40"/>
              </a:solidFill>
              <a:highlight>
                <a:srgbClr val="FFFFFF"/>
              </a:highlight>
              <a:latin typeface="Open Sans"/>
              <a:ea typeface="Open Sans"/>
              <a:cs typeface="Open Sans"/>
              <a:sym typeface="Open Sans"/>
            </a:endParaRPr>
          </a:p>
          <a:p>
            <a:pPr indent="0" lvl="0" marL="0" rtl="0" algn="l">
              <a:lnSpc>
                <a:spcPct val="115000"/>
              </a:lnSpc>
              <a:spcBef>
                <a:spcPts val="0"/>
              </a:spcBef>
              <a:spcAft>
                <a:spcPts val="0"/>
              </a:spcAft>
              <a:buSzPts val="1100"/>
              <a:buNone/>
            </a:pPr>
            <a:r>
              <a:rPr lang="fr-CH" sz="1400">
                <a:solidFill>
                  <a:srgbClr val="333333"/>
                </a:solidFill>
                <a:highlight>
                  <a:srgbClr val="FFFFFF"/>
                </a:highlight>
              </a:rPr>
              <a:t>Jeunes et seniors sont ceux qui ont le “temps”. Paradoxalement, les jeunes s’engagent moins dans le bénévolat formel (soit au sein d’une structure) que les autres tranches de population selon les statistiques. Lorsqu’on demande à ceux qui ne s’engagent pas bénévolement au sein d’une association ou d’une organisation s’ils seraient prêts à le faire, 16% d’entre eux répondent oui sans réserve, la moitié pourrait l’envisager et un tiers ne s’intéresse pas à un tel engagement. Les femmes montrent un peu plus d’intérêt pour le bénévolat organisé que les hommes. Les groupes d’âge plus jeunes sont plus enclins que les plus âgés à effectuer à l’avenir un travail bénévole dans une association ou une organisation. En outre, les personnes vivant en Suisse romande et en Suisse italienne, celles habitant des zones densément peuplées et les étrangers vivant en Suisse signalent une volonté supérieure à la moyenne de s’engager bénévolement à l’avenir.</a:t>
            </a:r>
            <a:endParaRPr sz="1400">
              <a:solidFill>
                <a:srgbClr val="333333"/>
              </a:solidFill>
              <a:highlight>
                <a:srgbClr val="FFFFFF"/>
              </a:highlight>
            </a:endParaRPr>
          </a:p>
          <a:p>
            <a:pPr indent="0" lvl="0" marL="0" rtl="0" algn="l">
              <a:lnSpc>
                <a:spcPct val="115000"/>
              </a:lnSpc>
              <a:spcBef>
                <a:spcPts val="0"/>
              </a:spcBef>
              <a:spcAft>
                <a:spcPts val="0"/>
              </a:spcAft>
              <a:buSzPts val="1100"/>
              <a:buNone/>
            </a:pPr>
            <a:r>
              <a:t/>
            </a:r>
            <a:endParaRPr sz="1400">
              <a:solidFill>
                <a:srgbClr val="333333"/>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fr-CH" sz="1400">
                <a:solidFill>
                  <a:srgbClr val="333333"/>
                </a:solidFill>
                <a:highlight>
                  <a:srgbClr val="FFFFFF"/>
                </a:highlight>
              </a:rPr>
              <a:t>Pour la société : </a:t>
            </a:r>
            <a:r>
              <a:rPr i="1" lang="fr-CH" sz="850">
                <a:solidFill>
                  <a:srgbClr val="333333"/>
                </a:solidFill>
                <a:highlight>
                  <a:srgbClr val="FFFFFF"/>
                </a:highlight>
              </a:rPr>
              <a:t>Ainsi, la confiance entre habitants est plus répandue dans les communes ayant une grande densité d’associations, l’économie y croît mieux et on y enregistre moins d’actes de vandalisme (cf. Les nouveaux bénévoles”)</a:t>
            </a:r>
            <a:endParaRPr sz="1400">
              <a:solidFill>
                <a:srgbClr val="333333"/>
              </a:solidFill>
              <a:highlight>
                <a:srgbClr val="FFFFFF"/>
              </a:highlight>
            </a:endParaRPr>
          </a:p>
        </p:txBody>
      </p:sp>
      <p:sp>
        <p:nvSpPr>
          <p:cNvPr id="155" name="Google Shape;155;p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0: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CH"/>
              <a:t>Et quand ils le font ce sont de super projets qui émergent et qui durent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CH"/>
              <a:t>Ex. Stop Suicide, les grèves du climat, </a:t>
            </a:r>
            <a:endParaRPr/>
          </a:p>
        </p:txBody>
      </p:sp>
      <p:sp>
        <p:nvSpPr>
          <p:cNvPr id="161" name="Google Shape;161;p1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8154169b46_0_31:notes"/>
          <p:cNvSpPr txBox="1"/>
          <p:nvPr>
            <p:ph idx="1" type="body"/>
          </p:nvPr>
        </p:nvSpPr>
        <p:spPr>
          <a:xfrm>
            <a:off x="688800" y="4759625"/>
            <a:ext cx="5510400" cy="450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fr-CH" sz="1350">
                <a:solidFill>
                  <a:srgbClr val="333333"/>
                </a:solidFill>
                <a:highlight>
                  <a:srgbClr val="FFFFFF"/>
                </a:highlight>
              </a:rPr>
              <a:t>Ce constat rejoint les conclusions de la littérature qui souligne l’influence du contexte familial (cf. Zamora et al. 2020) et considère l’intérêt politique, étroitement lié au niveau de formation, comme une condition préalable à la participation (cf. Lussi et al. 2019, et Beyeler et al. 2015). Les jeunes qui entrent dans le monde du travail ou qui suivent un apprentissage à la fin de leur scolarité obligatoire ont souvent moins de temps à consacrer à la politique que ceux qui entrent au lycée ou font des études (cf. Honneth 2021).</a:t>
            </a:r>
            <a:endParaRPr sz="1350">
              <a:solidFill>
                <a:srgbClr val="333333"/>
              </a:solidFill>
              <a:highlight>
                <a:srgbClr val="FFFFFF"/>
              </a:highlight>
            </a:endParaRPr>
          </a:p>
          <a:p>
            <a:pPr indent="0" lvl="0" marL="0" rtl="0" algn="l">
              <a:lnSpc>
                <a:spcPct val="115000"/>
              </a:lnSpc>
              <a:spcBef>
                <a:spcPts val="1900"/>
              </a:spcBef>
              <a:spcAft>
                <a:spcPts val="0"/>
              </a:spcAft>
              <a:buSzPts val="1100"/>
              <a:buNone/>
            </a:pPr>
            <a:r>
              <a:rPr lang="fr-CH" sz="1350">
                <a:solidFill>
                  <a:srgbClr val="333333"/>
                </a:solidFill>
                <a:highlight>
                  <a:srgbClr val="FFFFFF"/>
                </a:highlight>
              </a:rPr>
              <a:t>Manque de représentation : Nombre de jeunes ne sentent actuellement pas représentés en politique ou dans les associations, ils aimeraient voir sur la scène politique des jeunes qui leur ressemblent parler en leur nom. Droit de vote à 18 ans et abstentionnisme. </a:t>
            </a:r>
            <a:endParaRPr sz="1350">
              <a:solidFill>
                <a:srgbClr val="333333"/>
              </a:solidFill>
              <a:highlight>
                <a:srgbClr val="FFFFFF"/>
              </a:highlight>
            </a:endParaRPr>
          </a:p>
          <a:p>
            <a:pPr indent="0" lvl="0" marL="0" rtl="0" algn="l">
              <a:lnSpc>
                <a:spcPct val="115000"/>
              </a:lnSpc>
              <a:spcBef>
                <a:spcPts val="1900"/>
              </a:spcBef>
              <a:spcAft>
                <a:spcPts val="0"/>
              </a:spcAft>
              <a:buSzPts val="1100"/>
              <a:buNone/>
            </a:pPr>
            <a:r>
              <a:rPr lang="fr-CH" sz="1350">
                <a:solidFill>
                  <a:srgbClr val="333333"/>
                </a:solidFill>
                <a:highlight>
                  <a:srgbClr val="FFFFFF"/>
                </a:highlight>
              </a:rPr>
              <a:t>→ Le politique n’est pas la meilleure porte d’entrée</a:t>
            </a:r>
            <a:endParaRPr sz="1350">
              <a:solidFill>
                <a:srgbClr val="333333"/>
              </a:solidFill>
              <a:highlight>
                <a:srgbClr val="FFFFFF"/>
              </a:highlight>
            </a:endParaRPr>
          </a:p>
          <a:p>
            <a:pPr indent="0" lvl="0" marL="0" rtl="0" algn="l">
              <a:lnSpc>
                <a:spcPct val="115000"/>
              </a:lnSpc>
              <a:spcBef>
                <a:spcPts val="1900"/>
              </a:spcBef>
              <a:spcAft>
                <a:spcPts val="0"/>
              </a:spcAft>
              <a:buSzPts val="1100"/>
              <a:buNone/>
            </a:pPr>
            <a:r>
              <a:t/>
            </a:r>
            <a:endParaRPr sz="1350">
              <a:solidFill>
                <a:srgbClr val="333333"/>
              </a:solidFill>
              <a:highlight>
                <a:srgbClr val="FFFFFF"/>
              </a:highlight>
            </a:endParaRPr>
          </a:p>
          <a:p>
            <a:pPr indent="0" lvl="0" marL="0" rtl="0" algn="l">
              <a:lnSpc>
                <a:spcPct val="115000"/>
              </a:lnSpc>
              <a:spcBef>
                <a:spcPts val="1900"/>
              </a:spcBef>
              <a:spcAft>
                <a:spcPts val="0"/>
              </a:spcAft>
              <a:buSzPts val="1100"/>
              <a:buNone/>
            </a:pPr>
            <a:r>
              <a:rPr lang="fr-CH" sz="1150">
                <a:solidFill>
                  <a:schemeClr val="dk1"/>
                </a:solidFill>
              </a:rPr>
              <a:t>D’un côté, les jeunes sont souvent critiqués dans l’opinion publique du fait qu’ils participent peu à la vie de la société civile et, le cas échéant, uniquement à court terme, ici et là, et selon leurs envies </a:t>
            </a:r>
            <a:r>
              <a:rPr lang="fr-CH" sz="1050">
                <a:solidFill>
                  <a:schemeClr val="dk1"/>
                </a:solidFill>
              </a:rPr>
              <a:t>(cf. Neu </a:t>
            </a:r>
            <a:r>
              <a:rPr i="1" lang="fr-CH" sz="1050">
                <a:solidFill>
                  <a:schemeClr val="dk1"/>
                </a:solidFill>
              </a:rPr>
              <a:t>et al. </a:t>
            </a:r>
            <a:r>
              <a:rPr lang="fr-CH" sz="1050">
                <a:solidFill>
                  <a:schemeClr val="dk1"/>
                </a:solidFill>
              </a:rPr>
              <a:t>2024)</a:t>
            </a:r>
            <a:r>
              <a:rPr lang="fr-CH" sz="1150">
                <a:solidFill>
                  <a:schemeClr val="dk1"/>
                </a:solidFill>
              </a:rPr>
              <a:t>. </a:t>
            </a:r>
            <a:endParaRPr sz="1150">
              <a:solidFill>
                <a:schemeClr val="dk1"/>
              </a:solidFill>
            </a:endParaRPr>
          </a:p>
          <a:p>
            <a:pPr indent="0" lvl="0" marL="0" rtl="0" algn="l">
              <a:lnSpc>
                <a:spcPct val="115000"/>
              </a:lnSpc>
              <a:spcBef>
                <a:spcPts val="1900"/>
              </a:spcBef>
              <a:spcAft>
                <a:spcPts val="0"/>
              </a:spcAft>
              <a:buSzPts val="1100"/>
              <a:buNone/>
            </a:pPr>
            <a:r>
              <a:t/>
            </a:r>
            <a:endParaRPr sz="1350">
              <a:solidFill>
                <a:srgbClr val="333333"/>
              </a:solidFill>
              <a:highlight>
                <a:srgbClr val="FFFFFF"/>
              </a:highlight>
            </a:endParaRPr>
          </a:p>
        </p:txBody>
      </p:sp>
      <p:sp>
        <p:nvSpPr>
          <p:cNvPr id="171" name="Google Shape;171;g38154169b46_0_31: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5: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highlight>
                <a:srgbClr val="FFF046"/>
              </a:highlight>
            </a:endParaRPr>
          </a:p>
        </p:txBody>
      </p:sp>
      <p:sp>
        <p:nvSpPr>
          <p:cNvPr id="177" name="Google Shape;177;p1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8154169b46_0_11: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g38154169b46_0_11:notes"/>
          <p:cNvSpPr txBox="1"/>
          <p:nvPr>
            <p:ph idx="1" type="body"/>
          </p:nvPr>
        </p:nvSpPr>
        <p:spPr>
          <a:xfrm>
            <a:off x="688800" y="4759625"/>
            <a:ext cx="5510400" cy="4509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fr-CH" sz="1350">
                <a:solidFill>
                  <a:srgbClr val="333333"/>
                </a:solidFill>
                <a:highlight>
                  <a:srgbClr val="FFFFFF"/>
                </a:highlight>
              </a:rPr>
              <a:t>Les adultes veulent favoriser une manière de s’engager qui répond à leur idéal du bon citoyen. Incompatible avec certaines formes d’engagement qui “ne plaisent pas” (ex. la désobéissance civile pacifique).</a:t>
            </a:r>
            <a:endParaRPr sz="1350">
              <a:solidFill>
                <a:srgbClr val="333333"/>
              </a:solidFill>
              <a:highlight>
                <a:srgbClr val="FFFFFF"/>
              </a:highlight>
            </a:endParaRPr>
          </a:p>
          <a:p>
            <a:pPr indent="0" lvl="0" marL="0" rtl="0" algn="l">
              <a:lnSpc>
                <a:spcPct val="100000"/>
              </a:lnSpc>
              <a:spcBef>
                <a:spcPts val="1200"/>
              </a:spcBef>
              <a:spcAft>
                <a:spcPts val="1200"/>
              </a:spcAft>
              <a:buClr>
                <a:schemeClr val="dk1"/>
              </a:buClr>
              <a:buSzPts val="1100"/>
              <a:buFont typeface="Arial"/>
              <a:buNone/>
            </a:pPr>
            <a:r>
              <a:rPr b="1" lang="fr-CH" sz="1200">
                <a:solidFill>
                  <a:schemeClr val="dk1"/>
                </a:solidFill>
                <a:highlight>
                  <a:srgbClr val="FFFFFF"/>
                </a:highlight>
              </a:rPr>
              <a:t>Une tempête de tweets #RogerWakeUp a ciblé le 13 janvier, Roger Federer, le champion de tennis, interpellé sur son partenariat avec Crédit Suisse accusé de financer les énergies fossiles. Ce jour-là, étaient jugés en Suisse douze jeunes activistes qui avaient envahi une succursale de la banque à Lausanne en 2018 déguisés en joueurs de tennis pour dénoncer les financements charbon. Bilan de la journée : Federer mobilisé, banque acculée et activistes acquittés. </a:t>
            </a:r>
            <a:r>
              <a:rPr lang="fr-CH" sz="1200">
                <a:solidFill>
                  <a:srgbClr val="333333"/>
                </a:solidFill>
                <a:highlight>
                  <a:srgbClr val="FFFFFF"/>
                </a:highlight>
              </a:rPr>
              <a:t> </a:t>
            </a:r>
            <a:endParaRPr sz="1200">
              <a:solidFill>
                <a:srgbClr val="333333"/>
              </a:solidFill>
              <a:highlight>
                <a:srgbClr val="FFFFFF"/>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8154169b46_0_26:notes"/>
          <p:cNvSpPr txBox="1"/>
          <p:nvPr>
            <p:ph idx="1" type="body"/>
          </p:nvPr>
        </p:nvSpPr>
        <p:spPr>
          <a:xfrm>
            <a:off x="688800" y="4759625"/>
            <a:ext cx="5510400" cy="4509000"/>
          </a:xfrm>
          <a:prstGeom prst="rect">
            <a:avLst/>
          </a:prstGeom>
          <a:noFill/>
          <a:ln>
            <a:noFill/>
          </a:ln>
        </p:spPr>
        <p:txBody>
          <a:bodyPr anchorCtr="0" anchor="t" bIns="91425" lIns="91425" spcFirstLastPara="1" rIns="91425" wrap="square" tIns="91425">
            <a:noAutofit/>
          </a:bodyPr>
          <a:lstStyle/>
          <a:p>
            <a:pPr indent="-314325" lvl="0" marL="457200" rtl="0" algn="l">
              <a:lnSpc>
                <a:spcPct val="115000"/>
              </a:lnSpc>
              <a:spcBef>
                <a:spcPts val="1900"/>
              </a:spcBef>
              <a:spcAft>
                <a:spcPts val="0"/>
              </a:spcAft>
              <a:buClr>
                <a:srgbClr val="333333"/>
              </a:buClr>
              <a:buSzPts val="1350"/>
              <a:buChar char="-"/>
            </a:pPr>
            <a:r>
              <a:rPr lang="fr-CH" sz="1350">
                <a:solidFill>
                  <a:srgbClr val="333333"/>
                </a:solidFill>
                <a:highlight>
                  <a:srgbClr val="FFFFFF"/>
                </a:highlight>
              </a:rPr>
              <a:t>L’envie est là a priori</a:t>
            </a:r>
            <a:endParaRPr sz="1350">
              <a:solidFill>
                <a:srgbClr val="333333"/>
              </a:solidFill>
              <a:highlight>
                <a:srgbClr val="FFFFFF"/>
              </a:highlight>
            </a:endParaRPr>
          </a:p>
          <a:p>
            <a:pPr indent="-314325" lvl="0" marL="457200" rtl="0" algn="l">
              <a:lnSpc>
                <a:spcPct val="115000"/>
              </a:lnSpc>
              <a:spcBef>
                <a:spcPts val="0"/>
              </a:spcBef>
              <a:spcAft>
                <a:spcPts val="0"/>
              </a:spcAft>
              <a:buClr>
                <a:srgbClr val="333333"/>
              </a:buClr>
              <a:buSzPts val="1350"/>
              <a:buChar char="-"/>
            </a:pPr>
            <a:r>
              <a:rPr lang="fr-CH" sz="1350">
                <a:solidFill>
                  <a:srgbClr val="333333"/>
                </a:solidFill>
                <a:highlight>
                  <a:srgbClr val="FFFFFF"/>
                </a:highlight>
              </a:rPr>
              <a:t>Les ressources moins…</a:t>
            </a:r>
            <a:endParaRPr sz="1350">
              <a:solidFill>
                <a:srgbClr val="333333"/>
              </a:solidFill>
              <a:highlight>
                <a:srgbClr val="FFFFFF"/>
              </a:highlight>
            </a:endParaRPr>
          </a:p>
          <a:p>
            <a:pPr indent="-314325" lvl="0" marL="457200" rtl="0" algn="l">
              <a:lnSpc>
                <a:spcPct val="115000"/>
              </a:lnSpc>
              <a:spcBef>
                <a:spcPts val="0"/>
              </a:spcBef>
              <a:spcAft>
                <a:spcPts val="0"/>
              </a:spcAft>
              <a:buClr>
                <a:srgbClr val="333333"/>
              </a:buClr>
              <a:buSzPts val="1350"/>
              <a:buChar char="-"/>
            </a:pPr>
            <a:r>
              <a:rPr lang="fr-CH" sz="1350">
                <a:solidFill>
                  <a:srgbClr val="333333"/>
                </a:solidFill>
                <a:highlight>
                  <a:srgbClr val="FFFFFF"/>
                </a:highlight>
              </a:rPr>
              <a:t>Contexte inégalitaire et importance de l’entourage pour la 3ème question</a:t>
            </a:r>
            <a:endParaRPr sz="1350">
              <a:solidFill>
                <a:srgbClr val="333333"/>
              </a:solidFill>
              <a:highlight>
                <a:srgbClr val="FFFFFF"/>
              </a:highlight>
            </a:endParaRPr>
          </a:p>
          <a:p>
            <a:pPr indent="0" lvl="0" marL="0" rtl="0" algn="l">
              <a:lnSpc>
                <a:spcPct val="115000"/>
              </a:lnSpc>
              <a:spcBef>
                <a:spcPts val="0"/>
              </a:spcBef>
              <a:spcAft>
                <a:spcPts val="0"/>
              </a:spcAft>
              <a:buSzPts val="1100"/>
              <a:buNone/>
            </a:pPr>
            <a:r>
              <a:t/>
            </a:r>
            <a:endParaRPr sz="1050">
              <a:solidFill>
                <a:srgbClr val="262626"/>
              </a:solidFill>
              <a:highlight>
                <a:srgbClr val="FFFFFF"/>
              </a:highlight>
            </a:endParaRPr>
          </a:p>
          <a:p>
            <a:pPr indent="0" lvl="0" marL="0" rtl="0" algn="l">
              <a:lnSpc>
                <a:spcPct val="115000"/>
              </a:lnSpc>
              <a:spcBef>
                <a:spcPts val="0"/>
              </a:spcBef>
              <a:spcAft>
                <a:spcPts val="0"/>
              </a:spcAft>
              <a:buSzPts val="1100"/>
              <a:buNone/>
            </a:pPr>
            <a:r>
              <a:rPr lang="fr-CH" sz="1050">
                <a:solidFill>
                  <a:srgbClr val="262626"/>
                </a:solidFill>
                <a:highlight>
                  <a:srgbClr val="FFFFFF"/>
                </a:highlight>
              </a:rPr>
              <a:t>La décision des jeunes de s’engager ou non dans une association dépend dans une large mesure des opportunités qui s’offrent à eux dans leur environnement immédiat, par exemple dans leur parenté, leur réseau d’amis ou leur région.</a:t>
            </a:r>
            <a:endParaRPr sz="1050">
              <a:solidFill>
                <a:srgbClr val="262626"/>
              </a:solidFill>
              <a:highlight>
                <a:srgbClr val="FFFFFF"/>
              </a:highlight>
            </a:endParaRPr>
          </a:p>
          <a:p>
            <a:pPr indent="0" lvl="0" marL="0" rtl="0" algn="l">
              <a:lnSpc>
                <a:spcPct val="115000"/>
              </a:lnSpc>
              <a:spcBef>
                <a:spcPts val="1900"/>
              </a:spcBef>
              <a:spcAft>
                <a:spcPts val="0"/>
              </a:spcAft>
              <a:buSzPts val="1100"/>
              <a:buNone/>
            </a:pPr>
            <a:r>
              <a:t/>
            </a:r>
            <a:endParaRPr sz="1350">
              <a:solidFill>
                <a:srgbClr val="333333"/>
              </a:solidFill>
              <a:highlight>
                <a:srgbClr val="FFFFFF"/>
              </a:highlight>
            </a:endParaRPr>
          </a:p>
        </p:txBody>
      </p:sp>
      <p:sp>
        <p:nvSpPr>
          <p:cNvPr id="188" name="Google Shape;188;g38154169b46_0_26: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81c3b39728_6_6:notes"/>
          <p:cNvSpPr txBox="1"/>
          <p:nvPr>
            <p:ph idx="1" type="body"/>
          </p:nvPr>
        </p:nvSpPr>
        <p:spPr>
          <a:xfrm>
            <a:off x="688800" y="4759625"/>
            <a:ext cx="5510400" cy="450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050">
              <a:solidFill>
                <a:srgbClr val="262626"/>
              </a:solidFill>
              <a:highlight>
                <a:srgbClr val="FFFFFF"/>
              </a:highlight>
            </a:endParaRPr>
          </a:p>
          <a:p>
            <a:pPr indent="0" lvl="0" marL="0" rtl="0" algn="l">
              <a:lnSpc>
                <a:spcPct val="115000"/>
              </a:lnSpc>
              <a:spcBef>
                <a:spcPts val="1900"/>
              </a:spcBef>
              <a:spcAft>
                <a:spcPts val="0"/>
              </a:spcAft>
              <a:buSzPts val="1100"/>
              <a:buNone/>
            </a:pPr>
            <a:r>
              <a:t/>
            </a:r>
            <a:endParaRPr sz="1350">
              <a:solidFill>
                <a:srgbClr val="333333"/>
              </a:solidFill>
              <a:highlight>
                <a:srgbClr val="FFFFFF"/>
              </a:highlight>
            </a:endParaRPr>
          </a:p>
        </p:txBody>
      </p:sp>
      <p:sp>
        <p:nvSpPr>
          <p:cNvPr id="195" name="Google Shape;195;g381c3b39728_6_6: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22cfc2c4ff_0_23: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322cfc2c4ff_0_23:notes"/>
          <p:cNvSpPr txBox="1"/>
          <p:nvPr>
            <p:ph idx="1" type="body"/>
          </p:nvPr>
        </p:nvSpPr>
        <p:spPr>
          <a:xfrm>
            <a:off x="688800" y="4759625"/>
            <a:ext cx="5510400" cy="4509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CH"/>
              <a:t>Motivation : Les jeunes de 15 à 24 ans non engagés ont pourtant une volonté de s’engager !</a:t>
            </a:r>
            <a:endParaRPr/>
          </a:p>
          <a:p>
            <a:pPr indent="0" lvl="0" marL="0" rtl="0" algn="l">
              <a:lnSpc>
                <a:spcPct val="100000"/>
              </a:lnSpc>
              <a:spcBef>
                <a:spcPts val="0"/>
              </a:spcBef>
              <a:spcAft>
                <a:spcPts val="0"/>
              </a:spcAft>
              <a:buSzPts val="1100"/>
              <a:buNone/>
            </a:pPr>
            <a:r>
              <a:t/>
            </a:r>
            <a:endParaRPr/>
          </a:p>
          <a:p>
            <a:pPr indent="0" lvl="0" marL="0" rtl="0" algn="just">
              <a:lnSpc>
                <a:spcPct val="115000"/>
              </a:lnSpc>
              <a:spcBef>
                <a:spcPts val="0"/>
              </a:spcBef>
              <a:spcAft>
                <a:spcPts val="0"/>
              </a:spcAft>
              <a:buClr>
                <a:schemeClr val="dk1"/>
              </a:buClr>
              <a:buSzPts val="1100"/>
              <a:buFont typeface="Arial"/>
              <a:buNone/>
            </a:pPr>
            <a:r>
              <a:rPr lang="fr-CH" sz="750">
                <a:solidFill>
                  <a:schemeClr val="dk1"/>
                </a:solidFill>
              </a:rPr>
              <a:t>Dans la tranche d’âge des 15-19 ans, les bénévoles sont particulièrement nombreux à envisager de s’engager davantage </a:t>
            </a:r>
            <a:endParaRPr sz="750">
              <a:solidFill>
                <a:schemeClr val="dk1"/>
              </a:solidFill>
            </a:endParaRPr>
          </a:p>
          <a:p>
            <a:pPr indent="0" lvl="0" marL="0" rtl="0" algn="l">
              <a:lnSpc>
                <a:spcPct val="100000"/>
              </a:lnSpc>
              <a:spcBef>
                <a:spcPts val="60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2: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8" name="Google Shape;88;p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8216ae1028_0_0: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g38216ae1028_0_0:notes"/>
          <p:cNvSpPr txBox="1"/>
          <p:nvPr>
            <p:ph idx="1" type="body"/>
          </p:nvPr>
        </p:nvSpPr>
        <p:spPr>
          <a:xfrm>
            <a:off x="688800" y="4759625"/>
            <a:ext cx="5510400" cy="4509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22cfc2c4ff_0_11: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g322cfc2c4ff_0_11:notes"/>
          <p:cNvSpPr txBox="1"/>
          <p:nvPr>
            <p:ph idx="1" type="body"/>
          </p:nvPr>
        </p:nvSpPr>
        <p:spPr>
          <a:xfrm>
            <a:off x="688800" y="4759625"/>
            <a:ext cx="5510400" cy="45090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100"/>
              <a:buNone/>
            </a:pPr>
            <a:r>
              <a:rPr lang="fr-CH" sz="1750">
                <a:solidFill>
                  <a:srgbClr val="343A40"/>
                </a:solidFill>
                <a:highlight>
                  <a:srgbClr val="FFFFFF"/>
                </a:highlight>
                <a:latin typeface="Open Sans"/>
                <a:ea typeface="Open Sans"/>
                <a:cs typeface="Open Sans"/>
                <a:sym typeface="Open Sans"/>
              </a:rPr>
              <a:t>Institut fédéral des hautes études en formation professionnelle (IFFP) : </a:t>
            </a:r>
            <a:endParaRPr sz="1350">
              <a:solidFill>
                <a:srgbClr val="333333"/>
              </a:solidFill>
              <a:highlight>
                <a:srgbClr val="FFFFFF"/>
              </a:highlight>
            </a:endParaRPr>
          </a:p>
          <a:p>
            <a:pPr indent="-323850" lvl="0" marL="457200" rtl="0" algn="l">
              <a:lnSpc>
                <a:spcPct val="115000"/>
              </a:lnSpc>
              <a:spcBef>
                <a:spcPts val="1200"/>
              </a:spcBef>
              <a:spcAft>
                <a:spcPts val="0"/>
              </a:spcAft>
              <a:buSzPts val="1500"/>
              <a:buChar char="-"/>
            </a:pPr>
            <a:r>
              <a:rPr b="1" lang="fr-CH" sz="1000">
                <a:solidFill>
                  <a:srgbClr val="333333"/>
                </a:solidFill>
                <a:highlight>
                  <a:srgbClr val="FFFFFF"/>
                </a:highlight>
              </a:rPr>
              <a:t>Relations</a:t>
            </a:r>
            <a:r>
              <a:rPr lang="fr-CH" sz="1000">
                <a:solidFill>
                  <a:srgbClr val="333333"/>
                </a:solidFill>
                <a:highlight>
                  <a:srgbClr val="FFFFFF"/>
                </a:highlight>
              </a:rPr>
              <a:t> : L’importance du contact personnel et des demandes directes pour le recrutement de bénévoles est également illustrée par le fait que 46% des personnes actives bénévolement se sont engagées suite à la sollicitation d’une personne oeuvrant dans l’association ou l’organisation. (Observatoire du bénévolat 2020)</a:t>
            </a:r>
            <a:endParaRPr sz="1000">
              <a:solidFill>
                <a:srgbClr val="333333"/>
              </a:solidFill>
              <a:highlight>
                <a:srgbClr val="FFFFFF"/>
              </a:highlight>
            </a:endParaRPr>
          </a:p>
          <a:p>
            <a:pPr indent="-292100" lvl="0" marL="457200" rtl="0" algn="l">
              <a:lnSpc>
                <a:spcPct val="115000"/>
              </a:lnSpc>
              <a:spcBef>
                <a:spcPts val="0"/>
              </a:spcBef>
              <a:spcAft>
                <a:spcPts val="0"/>
              </a:spcAft>
              <a:buClr>
                <a:srgbClr val="333333"/>
              </a:buClr>
              <a:buSzPts val="1000"/>
              <a:buChar char="-"/>
            </a:pPr>
            <a:r>
              <a:rPr b="1" lang="fr-CH" sz="1000">
                <a:solidFill>
                  <a:srgbClr val="333333"/>
                </a:solidFill>
                <a:highlight>
                  <a:srgbClr val="FFFFFF"/>
                </a:highlight>
              </a:rPr>
              <a:t>Utile</a:t>
            </a:r>
            <a:r>
              <a:rPr lang="fr-CH" sz="1000">
                <a:solidFill>
                  <a:srgbClr val="333333"/>
                </a:solidFill>
                <a:highlight>
                  <a:srgbClr val="FFFFFF"/>
                </a:highlight>
              </a:rPr>
              <a:t> : </a:t>
            </a:r>
            <a:r>
              <a:rPr lang="fr-CH" sz="1350">
                <a:solidFill>
                  <a:srgbClr val="333333"/>
                </a:solidFill>
                <a:highlight>
                  <a:srgbClr val="FFFFFF"/>
                </a:highlight>
              </a:rPr>
              <a:t>[Le sentiment d’]utilité se manifeste lorsqu’un individu a le sentiment de faire la différence. Nous parlons alors d’efficacité vécue. Les bénévoles ont une sensation d’efficacité lorsqu’ils peuvent participer aux décisions relevant du «pourquoi», c’est-à-dire des objectifs, et pas seulement du «comment», la manière d’atteindre ces objectifs. Le «pourquoi» peut être perdu de vue, surtout lorsque les bénévoles exécutent des tâches administratives (cf. Les nouveaux bénévoles).</a:t>
            </a:r>
            <a:endParaRPr sz="1000">
              <a:solidFill>
                <a:srgbClr val="333333"/>
              </a:solidFill>
              <a:highlight>
                <a:srgbClr val="FFFFFF"/>
              </a:highlight>
            </a:endParaRPr>
          </a:p>
          <a:p>
            <a:pPr indent="-298450" lvl="0" marL="457200" rtl="0" algn="l">
              <a:lnSpc>
                <a:spcPct val="100000"/>
              </a:lnSpc>
              <a:spcBef>
                <a:spcPts val="0"/>
              </a:spcBef>
              <a:spcAft>
                <a:spcPts val="0"/>
              </a:spcAft>
              <a:buSzPts val="1100"/>
              <a:buChar char="-"/>
            </a:pPr>
            <a:r>
              <a:rPr b="1" lang="fr-CH" sz="1350">
                <a:solidFill>
                  <a:srgbClr val="333333"/>
                </a:solidFill>
                <a:highlight>
                  <a:srgbClr val="FFFFFF"/>
                </a:highlight>
              </a:rPr>
              <a:t>Récompenses</a:t>
            </a:r>
            <a:r>
              <a:rPr lang="fr-CH" sz="1350">
                <a:solidFill>
                  <a:srgbClr val="333333"/>
                </a:solidFill>
                <a:highlight>
                  <a:srgbClr val="FFFFFF"/>
                </a:highlight>
              </a:rPr>
              <a:t> : Ils ont accès à un environnement qui les intéresse et reçoivent parfois un petit retour, sous forme de boissons, d’entrées gratuites ou autres.</a:t>
            </a:r>
            <a:endParaRPr sz="1350">
              <a:solidFill>
                <a:srgbClr val="333333"/>
              </a:solidFill>
              <a:highlight>
                <a:srgbClr val="FFFFFF"/>
              </a:highlight>
            </a:endParaRPr>
          </a:p>
          <a:p>
            <a:pPr indent="0" lvl="0" marL="0" rtl="0" algn="l">
              <a:lnSpc>
                <a:spcPct val="100000"/>
              </a:lnSpc>
              <a:spcBef>
                <a:spcPts val="1200"/>
              </a:spcBef>
              <a:spcAft>
                <a:spcPts val="0"/>
              </a:spcAft>
              <a:buSzPts val="1100"/>
              <a:buNone/>
            </a:pPr>
            <a:r>
              <a:rPr lang="fr-CH" sz="1350">
                <a:solidFill>
                  <a:srgbClr val="333333"/>
                </a:solidFill>
                <a:highlight>
                  <a:srgbClr val="FFFFFF"/>
                </a:highlight>
              </a:rPr>
              <a:t> Les jeunes volontaires peuvent s’intégrer dans une communauté dans laquelle on leur fait confiance et où on leur donne des responsabilités. En même temps, le désir des jeunes d’appartenir à un groupe peut se réaliser. Le sentiment d’être digne de confiance, d’appartenir à un groupe, de vivre des moments de convivialité avec des personnes de même sensibilité et de pouvoir échanger des idées au-delà du bénévolat, voilà ce qui motive les jeunes à s’engager.</a:t>
            </a:r>
            <a:endParaRPr sz="1350">
              <a:solidFill>
                <a:srgbClr val="333333"/>
              </a:solidFill>
              <a:highlight>
                <a:srgbClr val="FFFFFF"/>
              </a:highlight>
            </a:endParaRPr>
          </a:p>
          <a:p>
            <a:pPr indent="0" lvl="0" marL="0" rtl="0" algn="l">
              <a:lnSpc>
                <a:spcPct val="100000"/>
              </a:lnSpc>
              <a:spcBef>
                <a:spcPts val="1200"/>
              </a:spcBef>
              <a:spcAft>
                <a:spcPts val="0"/>
              </a:spcAft>
              <a:buSzPts val="1100"/>
              <a:buNone/>
            </a:pPr>
            <a:r>
              <a:rPr lang="fr-CH" sz="1350">
                <a:solidFill>
                  <a:srgbClr val="333333"/>
                </a:solidFill>
                <a:highlight>
                  <a:srgbClr val="FFFFFF"/>
                </a:highlight>
              </a:rPr>
              <a:t>Ils trouvent frustrant d’être forcés d’assumer un rôle qui les oblige à être passifs.</a:t>
            </a:r>
            <a:endParaRPr sz="1350">
              <a:solidFill>
                <a:srgbClr val="333333"/>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t/>
            </a:r>
            <a:endParaRPr sz="1350">
              <a:solidFill>
                <a:srgbClr val="333333"/>
              </a:solidFill>
              <a:highlight>
                <a:srgbClr val="FFFFFF"/>
              </a:highlight>
            </a:endParaRPr>
          </a:p>
          <a:p>
            <a:pPr indent="0" lvl="0" marL="0" rtl="0" algn="l">
              <a:lnSpc>
                <a:spcPct val="100000"/>
              </a:lnSpc>
              <a:spcBef>
                <a:spcPts val="1200"/>
              </a:spcBef>
              <a:spcAft>
                <a:spcPts val="0"/>
              </a:spcAft>
              <a:buClr>
                <a:schemeClr val="dk1"/>
              </a:buClr>
              <a:buSzPts val="1100"/>
              <a:buFont typeface="Arial"/>
              <a:buNone/>
            </a:pPr>
            <a:r>
              <a:rPr lang="fr-CH" sz="850">
                <a:solidFill>
                  <a:schemeClr val="dk1"/>
                </a:solidFill>
              </a:rPr>
              <a:t>[Le sentiment d’]utilité se manifeste lorsqu’un individu a </a:t>
            </a:r>
            <a:r>
              <a:rPr b="1" lang="fr-CH" sz="850">
                <a:solidFill>
                  <a:schemeClr val="dk1"/>
                </a:solidFill>
              </a:rPr>
              <a:t>le sentiment de faire la différence</a:t>
            </a:r>
            <a:r>
              <a:rPr lang="fr-CH" sz="850">
                <a:solidFill>
                  <a:schemeClr val="dk1"/>
                </a:solidFill>
              </a:rPr>
              <a:t>. Nous parlons alors d’efficacité vécue. Les bénévoles ont une sensation d’efficacité </a:t>
            </a:r>
            <a:r>
              <a:rPr b="1" lang="fr-CH" sz="850">
                <a:solidFill>
                  <a:schemeClr val="dk1"/>
                </a:solidFill>
              </a:rPr>
              <a:t>lorsqu’ils peuvent participer aux décisions relevant du «pourquoi»</a:t>
            </a:r>
            <a:r>
              <a:rPr lang="fr-CH" sz="850">
                <a:solidFill>
                  <a:schemeClr val="dk1"/>
                </a:solidFill>
              </a:rPr>
              <a:t>, c’est-à-dire des objectifs, et pas seulement du «comment», la manière d’atteindre ces objectifs. Le «pourquoi» peut être perdu de vue, surtout lorsque les bénévoles exécutent des tâches administratives (cf. Les nouveaux bénévoles).</a:t>
            </a:r>
            <a:endParaRPr sz="850">
              <a:solidFill>
                <a:schemeClr val="dk1"/>
              </a:solidFill>
            </a:endParaRPr>
          </a:p>
          <a:p>
            <a:pPr indent="0" lvl="0" marL="0" rtl="0" algn="l">
              <a:lnSpc>
                <a:spcPct val="100000"/>
              </a:lnSpc>
              <a:spcBef>
                <a:spcPts val="1200"/>
              </a:spcBef>
              <a:spcAft>
                <a:spcPts val="1200"/>
              </a:spcAft>
              <a:buClr>
                <a:schemeClr val="dk1"/>
              </a:buClr>
              <a:buSzPts val="1100"/>
              <a:buFont typeface="Arial"/>
              <a:buNone/>
            </a:pPr>
            <a:r>
              <a:t/>
            </a:r>
            <a:endParaRPr sz="1350">
              <a:solidFill>
                <a:srgbClr val="333333"/>
              </a:solidFill>
              <a:highlight>
                <a:srgbClr val="FFFFFF"/>
              </a:highligh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81c3b39728_6_25:notes"/>
          <p:cNvSpPr txBox="1"/>
          <p:nvPr>
            <p:ph idx="1" type="body"/>
          </p:nvPr>
        </p:nvSpPr>
        <p:spPr>
          <a:xfrm>
            <a:off x="688800" y="4759625"/>
            <a:ext cx="5510400" cy="450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050">
              <a:solidFill>
                <a:srgbClr val="262626"/>
              </a:solidFill>
              <a:highlight>
                <a:srgbClr val="FFFFFF"/>
              </a:highlight>
            </a:endParaRPr>
          </a:p>
          <a:p>
            <a:pPr indent="0" lvl="0" marL="0" rtl="0" algn="l">
              <a:lnSpc>
                <a:spcPct val="115000"/>
              </a:lnSpc>
              <a:spcBef>
                <a:spcPts val="1900"/>
              </a:spcBef>
              <a:spcAft>
                <a:spcPts val="0"/>
              </a:spcAft>
              <a:buSzPts val="1100"/>
              <a:buNone/>
            </a:pPr>
            <a:r>
              <a:t/>
            </a:r>
            <a:endParaRPr sz="1350">
              <a:solidFill>
                <a:srgbClr val="333333"/>
              </a:solidFill>
              <a:highlight>
                <a:srgbClr val="FFFFFF"/>
              </a:highlight>
            </a:endParaRPr>
          </a:p>
        </p:txBody>
      </p:sp>
      <p:sp>
        <p:nvSpPr>
          <p:cNvPr id="220" name="Google Shape;220;g381c3b39728_6_25: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80212a2ea3_0_38:notes"/>
          <p:cNvSpPr txBox="1"/>
          <p:nvPr>
            <p:ph idx="1" type="body"/>
          </p:nvPr>
        </p:nvSpPr>
        <p:spPr>
          <a:xfrm>
            <a:off x="688800" y="4759625"/>
            <a:ext cx="5510400" cy="450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fr-CH" sz="1200">
                <a:solidFill>
                  <a:srgbClr val="333333"/>
                </a:solidFill>
                <a:highlight>
                  <a:srgbClr val="FFFFFF"/>
                </a:highlight>
              </a:rPr>
              <a:t>Créer ou rendre plus visible les ressources existantes pour </a:t>
            </a:r>
            <a:r>
              <a:rPr b="1" lang="fr-CH" sz="1200">
                <a:solidFill>
                  <a:srgbClr val="333333"/>
                </a:solidFill>
                <a:highlight>
                  <a:srgbClr val="FFFFFF"/>
                </a:highlight>
              </a:rPr>
              <a:t>faciliter</a:t>
            </a:r>
            <a:r>
              <a:rPr lang="fr-CH" sz="1200">
                <a:solidFill>
                  <a:srgbClr val="333333"/>
                </a:solidFill>
                <a:highlight>
                  <a:srgbClr val="FFFFFF"/>
                </a:highlight>
              </a:rPr>
              <a:t> l’engagement des jeunes.</a:t>
            </a:r>
            <a:endParaRPr sz="1200">
              <a:solidFill>
                <a:srgbClr val="333333"/>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rgbClr val="333333"/>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b="1" lang="fr-CH" sz="1400">
                <a:solidFill>
                  <a:srgbClr val="1E1E1E"/>
                </a:solidFill>
                <a:highlight>
                  <a:srgbClr val="FFFFFF"/>
                </a:highlight>
              </a:rPr>
              <a:t>Dossier bénévolat</a:t>
            </a:r>
            <a:r>
              <a:rPr lang="fr-CH" sz="1400">
                <a:solidFill>
                  <a:srgbClr val="1E1E1E"/>
                </a:solidFill>
                <a:highlight>
                  <a:srgbClr val="FFFFFF"/>
                </a:highlight>
              </a:rPr>
              <a:t> : Le site du dossier bénévolat sert à reconnaître un engagement bénévole non rémunéré. Ce label de qualité reconnu au niveau national renforce la valeur de l’engagement bénévole en tant que ressource importante pour la société.</a:t>
            </a:r>
            <a:endParaRPr sz="1400">
              <a:solidFill>
                <a:srgbClr val="1E1E1E"/>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400">
              <a:solidFill>
                <a:srgbClr val="1E1E1E"/>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b="1" lang="fr-CH" sz="1350">
                <a:solidFill>
                  <a:srgbClr val="1F2937"/>
                </a:solidFill>
              </a:rPr>
              <a:t>Congé Jeunesse</a:t>
            </a:r>
            <a:r>
              <a:rPr lang="fr-CH" sz="1350">
                <a:solidFill>
                  <a:srgbClr val="1F2937"/>
                </a:solidFill>
              </a:rPr>
              <a:t> : Les apprentis et les jeunes travailleurs de moins de 30 ans qui exercent, à titre bénévole, une activité de jeunesse (direction, encadrement, conseil) dans une institution culturelle ou sociale peuvent obtenir un congé-jeunesse en vertu du droit des obligations (</a:t>
            </a:r>
            <a:r>
              <a:rPr lang="fr-CH" sz="1350" u="sng">
                <a:solidFill>
                  <a:srgbClr val="E30613"/>
                </a:solidFill>
                <a:hlinkClick r:id="rId2">
                  <a:extLst>
                    <a:ext uri="{A12FA001-AC4F-418D-AE19-62706E023703}">
                      <ahyp:hlinkClr val="tx"/>
                    </a:ext>
                  </a:extLst>
                </a:hlinkClick>
              </a:rPr>
              <a:t>art. 329e CO</a:t>
            </a:r>
            <a:r>
              <a:rPr lang="fr-CH" sz="1350">
                <a:solidFill>
                  <a:srgbClr val="1F2937"/>
                </a:solidFill>
              </a:rPr>
              <a:t>). Le congé-jeunesse est octroyé pour cinq jours de travail au maximum par an, qui peuvent aussi être pris par journée ou demi-journée; il n’est pas payé.</a:t>
            </a:r>
            <a:endParaRPr sz="1350">
              <a:solidFill>
                <a:srgbClr val="1F2937"/>
              </a:solidFill>
            </a:endParaRPr>
          </a:p>
          <a:p>
            <a:pPr indent="0" lvl="0" marL="0" rtl="0" algn="l">
              <a:lnSpc>
                <a:spcPct val="115000"/>
              </a:lnSpc>
              <a:spcBef>
                <a:spcPts val="0"/>
              </a:spcBef>
              <a:spcAft>
                <a:spcPts val="0"/>
              </a:spcAft>
              <a:buClr>
                <a:schemeClr val="dk1"/>
              </a:buClr>
              <a:buSzPts val="1100"/>
              <a:buFont typeface="Arial"/>
              <a:buNone/>
            </a:pPr>
            <a:r>
              <a:t/>
            </a:r>
            <a:endParaRPr sz="1400">
              <a:solidFill>
                <a:srgbClr val="1E1E1E"/>
              </a:solidFill>
              <a:highlight>
                <a:srgbClr val="FFFFFF"/>
              </a:highlight>
            </a:endParaRPr>
          </a:p>
        </p:txBody>
      </p:sp>
      <p:sp>
        <p:nvSpPr>
          <p:cNvPr id="226" name="Google Shape;226;g380212a2ea3_0_38: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81c3b39728_6_30:notes"/>
          <p:cNvSpPr txBox="1"/>
          <p:nvPr>
            <p:ph idx="1" type="body"/>
          </p:nvPr>
        </p:nvSpPr>
        <p:spPr>
          <a:xfrm>
            <a:off x="688800" y="4759625"/>
            <a:ext cx="5510400" cy="450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900"/>
              </a:spcBef>
              <a:spcAft>
                <a:spcPts val="0"/>
              </a:spcAft>
              <a:buSzPts val="1100"/>
              <a:buNone/>
            </a:pPr>
            <a:r>
              <a:rPr lang="fr-CH" sz="1350">
                <a:solidFill>
                  <a:srgbClr val="333333"/>
                </a:solidFill>
                <a:highlight>
                  <a:srgbClr val="FFFFFF"/>
                </a:highlight>
              </a:rPr>
              <a:t>Communiquer, rendre accessible l’information, mais enjeu compliqué.</a:t>
            </a:r>
            <a:endParaRPr sz="1350">
              <a:solidFill>
                <a:srgbClr val="333333"/>
              </a:solidFill>
              <a:highlight>
                <a:srgbClr val="FFFFFF"/>
              </a:highlight>
            </a:endParaRPr>
          </a:p>
          <a:p>
            <a:pPr indent="0" lvl="0" marL="0" rtl="0" algn="l">
              <a:lnSpc>
                <a:spcPct val="115000"/>
              </a:lnSpc>
              <a:spcBef>
                <a:spcPts val="1900"/>
              </a:spcBef>
              <a:spcAft>
                <a:spcPts val="0"/>
              </a:spcAft>
              <a:buSzPts val="1100"/>
              <a:buNone/>
            </a:pPr>
            <a:r>
              <a:rPr lang="fr-CH" sz="1350">
                <a:solidFill>
                  <a:srgbClr val="333333"/>
                </a:solidFill>
                <a:highlight>
                  <a:srgbClr val="FFFFFF"/>
                </a:highlight>
              </a:rPr>
              <a:t>Contexte inégalitaire et importance de l’entourage pour la 3ème question</a:t>
            </a:r>
            <a:endParaRPr sz="1350">
              <a:solidFill>
                <a:srgbClr val="333333"/>
              </a:solidFill>
              <a:highlight>
                <a:srgbClr val="FFFFFF"/>
              </a:highlight>
            </a:endParaRPr>
          </a:p>
          <a:p>
            <a:pPr indent="0" lvl="0" marL="0" rtl="0" algn="l">
              <a:lnSpc>
                <a:spcPct val="115000"/>
              </a:lnSpc>
              <a:spcBef>
                <a:spcPts val="0"/>
              </a:spcBef>
              <a:spcAft>
                <a:spcPts val="0"/>
              </a:spcAft>
              <a:buSzPts val="1100"/>
              <a:buNone/>
            </a:pPr>
            <a:r>
              <a:t/>
            </a:r>
            <a:endParaRPr sz="1050">
              <a:solidFill>
                <a:srgbClr val="262626"/>
              </a:solidFill>
              <a:highlight>
                <a:srgbClr val="FFFFFF"/>
              </a:highlight>
            </a:endParaRPr>
          </a:p>
          <a:p>
            <a:pPr indent="0" lvl="0" marL="0" rtl="0" algn="l">
              <a:lnSpc>
                <a:spcPct val="115000"/>
              </a:lnSpc>
              <a:spcBef>
                <a:spcPts val="0"/>
              </a:spcBef>
              <a:spcAft>
                <a:spcPts val="0"/>
              </a:spcAft>
              <a:buSzPts val="1100"/>
              <a:buNone/>
            </a:pPr>
            <a:r>
              <a:rPr lang="fr-CH" sz="1050">
                <a:solidFill>
                  <a:srgbClr val="262626"/>
                </a:solidFill>
                <a:highlight>
                  <a:srgbClr val="FFFFFF"/>
                </a:highlight>
              </a:rPr>
              <a:t>La décision des jeunes de s’engager ou non dans une association dépend dans une large mesure des opportunités qui s’offrent à eux dans leur environnement immédiat, par exemple dans leur parenté, leur réseau d’amis ou leur région.</a:t>
            </a:r>
            <a:endParaRPr sz="1050">
              <a:solidFill>
                <a:srgbClr val="262626"/>
              </a:solidFill>
              <a:highlight>
                <a:srgbClr val="FFFFFF"/>
              </a:highlight>
            </a:endParaRPr>
          </a:p>
          <a:p>
            <a:pPr indent="0" lvl="0" marL="0" rtl="0" algn="l">
              <a:lnSpc>
                <a:spcPct val="115000"/>
              </a:lnSpc>
              <a:spcBef>
                <a:spcPts val="1900"/>
              </a:spcBef>
              <a:spcAft>
                <a:spcPts val="0"/>
              </a:spcAft>
              <a:buSzPts val="1100"/>
              <a:buNone/>
            </a:pPr>
            <a:r>
              <a:t/>
            </a:r>
            <a:endParaRPr sz="1350">
              <a:solidFill>
                <a:srgbClr val="333333"/>
              </a:solidFill>
              <a:highlight>
                <a:srgbClr val="FFFFFF"/>
              </a:highlight>
            </a:endParaRPr>
          </a:p>
        </p:txBody>
      </p:sp>
      <p:sp>
        <p:nvSpPr>
          <p:cNvPr id="232" name="Google Shape;232;g381c3b39728_6_30: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7: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fr-CH"/>
              <a:t>Réseaux</a:t>
            </a:r>
            <a:r>
              <a:rPr lang="fr-CH"/>
              <a:t> : Instagram, Tiktok, et par extension Whatsapp et Telegram sont actuellement ceux qui s’y prêtent le mieux. Linkedin et Facebook aussi mais beaucoup moins. Le contenu posté est important : cibler les jeunes avec des formats vidéos, des formats sponsorisés ciblés, demander de faire relayer ses posts par d’autres comptes, évitez de faire du “pour les jeunes par des vieux” avec des mots ou des clichés qu’on projette sur les jeunes “wesh les jeunes”.</a:t>
            </a:r>
            <a:endParaRPr/>
          </a:p>
          <a:p>
            <a:pPr indent="0" lvl="0" marL="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fr-CH"/>
              <a:t>Ex. Stop Suicide qui a fait appel à des influenceur-euses, Tataki qui donne la parole directement aux jeunes concernés</a:t>
            </a:r>
            <a:endParaRPr/>
          </a:p>
        </p:txBody>
      </p:sp>
      <p:sp>
        <p:nvSpPr>
          <p:cNvPr id="238" name="Google Shape;238;p1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8: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4" name="Google Shape;244;p1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81c3b39728_6_35:notes"/>
          <p:cNvSpPr txBox="1"/>
          <p:nvPr>
            <p:ph idx="1" type="body"/>
          </p:nvPr>
        </p:nvSpPr>
        <p:spPr>
          <a:xfrm>
            <a:off x="688800" y="4759625"/>
            <a:ext cx="5510400" cy="450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900"/>
              </a:spcBef>
              <a:spcAft>
                <a:spcPts val="0"/>
              </a:spcAft>
              <a:buSzPts val="1100"/>
              <a:buNone/>
            </a:pPr>
            <a:r>
              <a:rPr lang="fr-CH" sz="1350">
                <a:solidFill>
                  <a:srgbClr val="333333"/>
                </a:solidFill>
                <a:highlight>
                  <a:srgbClr val="FFFFFF"/>
                </a:highlight>
              </a:rPr>
              <a:t>Créer un engagement durable chez les jeunes. Plus difficile. Il faut inclure et fidéliser une fois que le premier pas a été fait dans l’engagement.</a:t>
            </a:r>
            <a:endParaRPr sz="1350">
              <a:solidFill>
                <a:srgbClr val="333333"/>
              </a:solidFill>
              <a:highlight>
                <a:srgbClr val="FFFFFF"/>
              </a:highlight>
            </a:endParaRPr>
          </a:p>
        </p:txBody>
      </p:sp>
      <p:sp>
        <p:nvSpPr>
          <p:cNvPr id="250" name="Google Shape;250;g381c3b39728_6_35: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80212a2ea3_0_26: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g380212a2ea3_0_26:notes"/>
          <p:cNvSpPr txBox="1"/>
          <p:nvPr>
            <p:ph idx="1" type="body"/>
          </p:nvPr>
        </p:nvSpPr>
        <p:spPr>
          <a:xfrm>
            <a:off x="688800" y="4759625"/>
            <a:ext cx="5510400" cy="4509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fr-CH">
                <a:solidFill>
                  <a:schemeClr val="dk1"/>
                </a:solidFill>
                <a:latin typeface="Source Sans 3 Light"/>
                <a:ea typeface="Source Sans 3 Light"/>
                <a:cs typeface="Source Sans 3 Light"/>
                <a:sym typeface="Source Sans 3 Light"/>
              </a:rPr>
              <a:t>1. </a:t>
            </a:r>
            <a:r>
              <a:rPr b="1" lang="fr-CH">
                <a:solidFill>
                  <a:schemeClr val="dk1"/>
                </a:solidFill>
                <a:latin typeface="Source Sans 3"/>
                <a:ea typeface="Source Sans 3"/>
                <a:cs typeface="Source Sans 3"/>
                <a:sym typeface="Source Sans 3"/>
              </a:rPr>
              <a:t>S’informer</a:t>
            </a:r>
            <a:r>
              <a:rPr lang="fr-CH">
                <a:solidFill>
                  <a:schemeClr val="dk1"/>
                </a:solidFill>
                <a:latin typeface="Source Sans 3 Light"/>
                <a:ea typeface="Source Sans 3 Light"/>
                <a:cs typeface="Source Sans 3 Light"/>
                <a:sym typeface="Source Sans 3 Light"/>
              </a:rPr>
              <a:t> : À travers les  médias, internet, les réseaux sociaux, la formation ou les discussions avec les proches, etc.</a:t>
            </a:r>
            <a:endParaRPr>
              <a:solidFill>
                <a:schemeClr val="dk1"/>
              </a:solidFill>
              <a:latin typeface="Source Sans 3 Light"/>
              <a:ea typeface="Source Sans 3 Light"/>
              <a:cs typeface="Source Sans 3 Light"/>
              <a:sym typeface="Source Sans 3 Light"/>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Source Sans 3 Light"/>
              <a:ea typeface="Source Sans 3 Light"/>
              <a:cs typeface="Source Sans 3 Light"/>
              <a:sym typeface="Source Sans 3 Light"/>
            </a:endParaRPr>
          </a:p>
          <a:p>
            <a:pPr indent="0" lvl="0" marL="0" rtl="0" algn="just">
              <a:lnSpc>
                <a:spcPct val="100000"/>
              </a:lnSpc>
              <a:spcBef>
                <a:spcPts val="0"/>
              </a:spcBef>
              <a:spcAft>
                <a:spcPts val="0"/>
              </a:spcAft>
              <a:buClr>
                <a:schemeClr val="dk1"/>
              </a:buClr>
              <a:buSzPts val="1100"/>
              <a:buFont typeface="Arial"/>
              <a:buNone/>
            </a:pPr>
            <a:r>
              <a:rPr lang="fr-CH">
                <a:solidFill>
                  <a:schemeClr val="dk1"/>
                </a:solidFill>
                <a:latin typeface="Source Sans 3 Light"/>
                <a:ea typeface="Source Sans 3 Light"/>
                <a:cs typeface="Source Sans 3 Light"/>
                <a:sym typeface="Source Sans 3 Light"/>
              </a:rPr>
              <a:t>2. </a:t>
            </a:r>
            <a:r>
              <a:rPr b="1" lang="fr-CH">
                <a:solidFill>
                  <a:schemeClr val="dk1"/>
                </a:solidFill>
                <a:latin typeface="Source Sans 3"/>
                <a:ea typeface="Source Sans 3"/>
                <a:cs typeface="Source Sans 3"/>
                <a:sym typeface="Source Sans 3"/>
              </a:rPr>
              <a:t>Prise de conscience</a:t>
            </a:r>
            <a:r>
              <a:rPr lang="fr-CH">
                <a:solidFill>
                  <a:schemeClr val="dk1"/>
                </a:solidFill>
                <a:latin typeface="Source Sans 3 Light"/>
                <a:ea typeface="Source Sans 3 Light"/>
                <a:cs typeface="Source Sans 3 Light"/>
                <a:sym typeface="Source Sans 3 Light"/>
              </a:rPr>
              <a:t> : La personne prend conscience d’un problème global ou local (ex. : elle découvre que le réchauffement climatique met en péril les écosystèmes). Elle reconnaît que ce problème est grave, réel et nécessite une réponse.</a:t>
            </a:r>
            <a:endParaRPr>
              <a:solidFill>
                <a:schemeClr val="dk1"/>
              </a:solidFill>
              <a:latin typeface="Source Sans 3 Light"/>
              <a:ea typeface="Source Sans 3 Light"/>
              <a:cs typeface="Source Sans 3 Light"/>
              <a:sym typeface="Source Sans 3 Light"/>
            </a:endParaRPr>
          </a:p>
          <a:p>
            <a:pPr indent="0" lvl="0" marL="0" rtl="0" algn="just">
              <a:lnSpc>
                <a:spcPct val="100000"/>
              </a:lnSpc>
              <a:spcBef>
                <a:spcPts val="0"/>
              </a:spcBef>
              <a:spcAft>
                <a:spcPts val="0"/>
              </a:spcAft>
              <a:buClr>
                <a:schemeClr val="dk1"/>
              </a:buClr>
              <a:buSzPts val="1100"/>
              <a:buFont typeface="Arial"/>
              <a:buNone/>
            </a:pPr>
            <a:r>
              <a:t/>
            </a:r>
            <a:endParaRPr>
              <a:solidFill>
                <a:schemeClr val="dk1"/>
              </a:solidFill>
              <a:latin typeface="Source Sans 3 Light"/>
              <a:ea typeface="Source Sans 3 Light"/>
              <a:cs typeface="Source Sans 3 Light"/>
              <a:sym typeface="Source Sans 3 Light"/>
            </a:endParaRPr>
          </a:p>
          <a:p>
            <a:pPr indent="0" lvl="0" marL="0" rtl="0" algn="just">
              <a:lnSpc>
                <a:spcPct val="100000"/>
              </a:lnSpc>
              <a:spcBef>
                <a:spcPts val="0"/>
              </a:spcBef>
              <a:spcAft>
                <a:spcPts val="0"/>
              </a:spcAft>
              <a:buClr>
                <a:schemeClr val="dk1"/>
              </a:buClr>
              <a:buSzPts val="1100"/>
              <a:buFont typeface="Arial"/>
              <a:buNone/>
            </a:pPr>
            <a:r>
              <a:rPr lang="fr-CH">
                <a:solidFill>
                  <a:schemeClr val="dk1"/>
                </a:solidFill>
                <a:latin typeface="Source Sans 3 Light"/>
                <a:ea typeface="Source Sans 3 Light"/>
                <a:cs typeface="Source Sans 3 Light"/>
                <a:sym typeface="Source Sans 3 Light"/>
              </a:rPr>
              <a:t>3. </a:t>
            </a:r>
            <a:r>
              <a:rPr b="1" lang="fr-CH">
                <a:solidFill>
                  <a:schemeClr val="dk1"/>
                </a:solidFill>
                <a:latin typeface="Source Sans 3"/>
                <a:ea typeface="Source Sans 3"/>
                <a:cs typeface="Source Sans 3"/>
                <a:sym typeface="Source Sans 3"/>
              </a:rPr>
              <a:t>Connexion à ses valeurs puis dissonance</a:t>
            </a:r>
            <a:r>
              <a:rPr lang="fr-CH">
                <a:solidFill>
                  <a:schemeClr val="dk1"/>
                </a:solidFill>
                <a:latin typeface="Source Sans 3 Light"/>
                <a:ea typeface="Source Sans 3 Light"/>
                <a:cs typeface="Source Sans 3 Light"/>
                <a:sym typeface="Source Sans 3 Light"/>
              </a:rPr>
              <a:t> : On se sent concerné·e par la cause  (ce n’est pas qu’un “problème des autres”).  L’individu relie la cause à ses propres valeurs profondes (ex. : justice intergénérationnelle, respect de la nature, solidarité). On constate que l’état du monde ne correspond pas à nos valeurs. On peut ressentir de l’incohérence, de la culpabilité, de la peur, ou un sens de responsabilité.</a:t>
            </a:r>
            <a:endParaRPr>
              <a:solidFill>
                <a:schemeClr val="dk1"/>
              </a:solidFill>
              <a:latin typeface="Source Sans 3 Light"/>
              <a:ea typeface="Source Sans 3 Light"/>
              <a:cs typeface="Source Sans 3 Light"/>
              <a:sym typeface="Source Sans 3 Light"/>
            </a:endParaRPr>
          </a:p>
          <a:p>
            <a:pPr indent="0" lvl="0" marL="0" rtl="0" algn="just">
              <a:lnSpc>
                <a:spcPct val="100000"/>
              </a:lnSpc>
              <a:spcBef>
                <a:spcPts val="0"/>
              </a:spcBef>
              <a:spcAft>
                <a:spcPts val="0"/>
              </a:spcAft>
              <a:buClr>
                <a:schemeClr val="dk1"/>
              </a:buClr>
              <a:buSzPts val="1100"/>
              <a:buFont typeface="Arial"/>
              <a:buNone/>
            </a:pPr>
            <a:r>
              <a:t/>
            </a:r>
            <a:endParaRPr>
              <a:solidFill>
                <a:schemeClr val="dk1"/>
              </a:solidFill>
              <a:latin typeface="Source Sans 3 Light"/>
              <a:ea typeface="Source Sans 3 Light"/>
              <a:cs typeface="Source Sans 3 Light"/>
              <a:sym typeface="Source Sans 3 Light"/>
            </a:endParaRPr>
          </a:p>
          <a:p>
            <a:pPr indent="0" lvl="0" marL="0" rtl="0" algn="just">
              <a:lnSpc>
                <a:spcPct val="100000"/>
              </a:lnSpc>
              <a:spcBef>
                <a:spcPts val="0"/>
              </a:spcBef>
              <a:spcAft>
                <a:spcPts val="0"/>
              </a:spcAft>
              <a:buClr>
                <a:schemeClr val="dk1"/>
              </a:buClr>
              <a:buSzPts val="1100"/>
              <a:buFont typeface="Arial"/>
              <a:buNone/>
            </a:pPr>
            <a:r>
              <a:rPr lang="fr-CH">
                <a:solidFill>
                  <a:schemeClr val="dk1"/>
                </a:solidFill>
                <a:latin typeface="Source Sans 3 Light"/>
                <a:ea typeface="Source Sans 3 Light"/>
                <a:cs typeface="Source Sans 3 Light"/>
                <a:sym typeface="Source Sans 3 Light"/>
              </a:rPr>
              <a:t>4. </a:t>
            </a:r>
            <a:r>
              <a:rPr b="1" lang="fr-CH">
                <a:solidFill>
                  <a:schemeClr val="dk1"/>
                </a:solidFill>
                <a:latin typeface="Source Sans 3"/>
                <a:ea typeface="Source Sans 3"/>
                <a:cs typeface="Source Sans 3"/>
                <a:sym typeface="Source Sans 3"/>
              </a:rPr>
              <a:t>S’inspirer et s’outiller</a:t>
            </a:r>
            <a:r>
              <a:rPr lang="fr-CH">
                <a:solidFill>
                  <a:schemeClr val="dk1"/>
                </a:solidFill>
                <a:latin typeface="Source Sans 3 Light"/>
                <a:ea typeface="Source Sans 3 Light"/>
                <a:cs typeface="Source Sans 3 Light"/>
                <a:sym typeface="Source Sans 3 Light"/>
              </a:rPr>
              <a:t> : On voit que d’autres personnes passent à l’action, à travers diverses formes d’engagement, développent des outils. On se renseigne sur les actions existantes.</a:t>
            </a:r>
            <a:endParaRPr>
              <a:solidFill>
                <a:schemeClr val="dk1"/>
              </a:solidFill>
              <a:latin typeface="Source Sans 3 Light"/>
              <a:ea typeface="Source Sans 3 Light"/>
              <a:cs typeface="Source Sans 3 Light"/>
              <a:sym typeface="Source Sans 3 Light"/>
            </a:endParaRPr>
          </a:p>
          <a:p>
            <a:pPr indent="0" lvl="0" marL="0" rtl="0" algn="just">
              <a:lnSpc>
                <a:spcPct val="100000"/>
              </a:lnSpc>
              <a:spcBef>
                <a:spcPts val="0"/>
              </a:spcBef>
              <a:spcAft>
                <a:spcPts val="0"/>
              </a:spcAft>
              <a:buClr>
                <a:schemeClr val="dk1"/>
              </a:buClr>
              <a:buSzPts val="1100"/>
              <a:buFont typeface="Arial"/>
              <a:buNone/>
            </a:pPr>
            <a:r>
              <a:t/>
            </a:r>
            <a:endParaRPr>
              <a:solidFill>
                <a:schemeClr val="dk1"/>
              </a:solidFill>
              <a:latin typeface="Source Sans 3 Light"/>
              <a:ea typeface="Source Sans 3 Light"/>
              <a:cs typeface="Source Sans 3 Light"/>
              <a:sym typeface="Source Sans 3 Light"/>
            </a:endParaRPr>
          </a:p>
          <a:p>
            <a:pPr indent="0" lvl="0" marL="0" rtl="0" algn="just">
              <a:lnSpc>
                <a:spcPct val="100000"/>
              </a:lnSpc>
              <a:spcBef>
                <a:spcPts val="0"/>
              </a:spcBef>
              <a:spcAft>
                <a:spcPts val="0"/>
              </a:spcAft>
              <a:buClr>
                <a:schemeClr val="dk1"/>
              </a:buClr>
              <a:buSzPts val="1100"/>
              <a:buFont typeface="Arial"/>
              <a:buNone/>
            </a:pPr>
            <a:r>
              <a:rPr lang="fr-CH">
                <a:solidFill>
                  <a:schemeClr val="dk1"/>
                </a:solidFill>
                <a:latin typeface="Source Sans 3 Light"/>
                <a:ea typeface="Source Sans 3 Light"/>
                <a:cs typeface="Source Sans 3 Light"/>
                <a:sym typeface="Source Sans 3 Light"/>
              </a:rPr>
              <a:t>5. </a:t>
            </a:r>
            <a:r>
              <a:rPr b="1" lang="fr-CH">
                <a:solidFill>
                  <a:schemeClr val="dk1"/>
                </a:solidFill>
                <a:latin typeface="Source Sans 3"/>
                <a:ea typeface="Source Sans 3"/>
                <a:cs typeface="Source Sans 3"/>
                <a:sym typeface="Source Sans 3"/>
              </a:rPr>
              <a:t>Sentiment d’efficacité</a:t>
            </a:r>
            <a:r>
              <a:rPr lang="fr-CH">
                <a:solidFill>
                  <a:schemeClr val="dk1"/>
                </a:solidFill>
                <a:latin typeface="Source Sans 3 Light"/>
                <a:ea typeface="Source Sans 3 Light"/>
                <a:cs typeface="Source Sans 3 Light"/>
                <a:sym typeface="Source Sans 3 Light"/>
              </a:rPr>
              <a:t> : La personne croit qu’elle peut agir et que ses actions comptent, seule ou avec d’autres. L’engagement devient possible quand on se sent capable de contribuer.</a:t>
            </a:r>
            <a:endParaRPr>
              <a:solidFill>
                <a:schemeClr val="dk1"/>
              </a:solidFill>
              <a:latin typeface="Source Sans 3 Light"/>
              <a:ea typeface="Source Sans 3 Light"/>
              <a:cs typeface="Source Sans 3 Light"/>
              <a:sym typeface="Source Sans 3 Light"/>
            </a:endParaRPr>
          </a:p>
          <a:p>
            <a:pPr indent="0" lvl="0" marL="0" rtl="0" algn="just">
              <a:lnSpc>
                <a:spcPct val="100000"/>
              </a:lnSpc>
              <a:spcBef>
                <a:spcPts val="0"/>
              </a:spcBef>
              <a:spcAft>
                <a:spcPts val="0"/>
              </a:spcAft>
              <a:buClr>
                <a:schemeClr val="dk1"/>
              </a:buClr>
              <a:buSzPts val="1100"/>
              <a:buFont typeface="Arial"/>
              <a:buNone/>
            </a:pPr>
            <a:r>
              <a:t/>
            </a:r>
            <a:endParaRPr>
              <a:solidFill>
                <a:schemeClr val="dk1"/>
              </a:solidFill>
              <a:latin typeface="Source Sans 3 Light"/>
              <a:ea typeface="Source Sans 3 Light"/>
              <a:cs typeface="Source Sans 3 Light"/>
              <a:sym typeface="Source Sans 3 Light"/>
            </a:endParaRPr>
          </a:p>
          <a:p>
            <a:pPr indent="0" lvl="0" marL="0" rtl="0" algn="just">
              <a:lnSpc>
                <a:spcPct val="100000"/>
              </a:lnSpc>
              <a:spcBef>
                <a:spcPts val="0"/>
              </a:spcBef>
              <a:spcAft>
                <a:spcPts val="0"/>
              </a:spcAft>
              <a:buClr>
                <a:schemeClr val="dk1"/>
              </a:buClr>
              <a:buSzPts val="1100"/>
              <a:buFont typeface="Arial"/>
              <a:buNone/>
            </a:pPr>
            <a:r>
              <a:rPr lang="fr-CH">
                <a:solidFill>
                  <a:schemeClr val="dk1"/>
                </a:solidFill>
                <a:latin typeface="Source Sans 3 Light"/>
                <a:ea typeface="Source Sans 3 Light"/>
                <a:cs typeface="Source Sans 3 Light"/>
                <a:sym typeface="Source Sans 3 Light"/>
              </a:rPr>
              <a:t>6. </a:t>
            </a:r>
            <a:r>
              <a:rPr b="1" lang="fr-CH">
                <a:solidFill>
                  <a:schemeClr val="dk1"/>
                </a:solidFill>
                <a:latin typeface="Source Sans 3"/>
                <a:ea typeface="Source Sans 3"/>
                <a:cs typeface="Source Sans 3"/>
                <a:sym typeface="Source Sans 3"/>
              </a:rPr>
              <a:t>Premier passage à l’action </a:t>
            </a:r>
            <a:r>
              <a:rPr lang="fr-CH">
                <a:solidFill>
                  <a:schemeClr val="dk1"/>
                </a:solidFill>
                <a:latin typeface="Source Sans 3 Light"/>
                <a:ea typeface="Source Sans 3 Light"/>
                <a:cs typeface="Source Sans 3 Light"/>
                <a:sym typeface="Source Sans 3 Light"/>
              </a:rPr>
              <a:t>(engagement léger) : L’individu commence par des actions simples et peu coûteuses (signer une pétition, participer à une marche, réduire sa consommation). Ce sont des “portes d’entrée” vers un engagement plus fort.</a:t>
            </a:r>
            <a:endParaRPr>
              <a:solidFill>
                <a:schemeClr val="dk1"/>
              </a:solidFill>
              <a:latin typeface="Source Sans 3 Light"/>
              <a:ea typeface="Source Sans 3 Light"/>
              <a:cs typeface="Source Sans 3 Light"/>
              <a:sym typeface="Source Sans 3 Light"/>
            </a:endParaRPr>
          </a:p>
          <a:p>
            <a:pPr indent="0" lvl="0" marL="0" rtl="0" algn="just">
              <a:lnSpc>
                <a:spcPct val="100000"/>
              </a:lnSpc>
              <a:spcBef>
                <a:spcPts val="0"/>
              </a:spcBef>
              <a:spcAft>
                <a:spcPts val="0"/>
              </a:spcAft>
              <a:buClr>
                <a:schemeClr val="dk1"/>
              </a:buClr>
              <a:buSzPts val="1100"/>
              <a:buFont typeface="Arial"/>
              <a:buNone/>
            </a:pPr>
            <a:r>
              <a:t/>
            </a:r>
            <a:endParaRPr>
              <a:solidFill>
                <a:schemeClr val="dk1"/>
              </a:solidFill>
              <a:latin typeface="Source Sans 3 Light"/>
              <a:ea typeface="Source Sans 3 Light"/>
              <a:cs typeface="Source Sans 3 Light"/>
              <a:sym typeface="Source Sans 3 Light"/>
            </a:endParaRPr>
          </a:p>
          <a:p>
            <a:pPr indent="0" lvl="0" marL="0" rtl="0" algn="just">
              <a:lnSpc>
                <a:spcPct val="100000"/>
              </a:lnSpc>
              <a:spcBef>
                <a:spcPts val="0"/>
              </a:spcBef>
              <a:spcAft>
                <a:spcPts val="0"/>
              </a:spcAft>
              <a:buClr>
                <a:schemeClr val="dk1"/>
              </a:buClr>
              <a:buSzPts val="1100"/>
              <a:buFont typeface="Arial"/>
              <a:buNone/>
            </a:pPr>
            <a:r>
              <a:rPr lang="fr-CH">
                <a:solidFill>
                  <a:schemeClr val="dk1"/>
                </a:solidFill>
                <a:latin typeface="Source Sans 3 Light"/>
                <a:ea typeface="Source Sans 3 Light"/>
                <a:cs typeface="Source Sans 3 Light"/>
                <a:sym typeface="Source Sans 3 Light"/>
              </a:rPr>
              <a:t>7. </a:t>
            </a:r>
            <a:r>
              <a:rPr b="1" lang="fr-CH">
                <a:solidFill>
                  <a:schemeClr val="dk1"/>
                </a:solidFill>
                <a:latin typeface="Source Sans 3"/>
                <a:ea typeface="Source Sans 3"/>
                <a:cs typeface="Source Sans 3"/>
                <a:sym typeface="Source Sans 3"/>
              </a:rPr>
              <a:t>Trouver sa lutte</a:t>
            </a:r>
            <a:r>
              <a:rPr lang="fr-CH">
                <a:solidFill>
                  <a:schemeClr val="dk1"/>
                </a:solidFill>
                <a:latin typeface="Source Sans 3 Light"/>
                <a:ea typeface="Source Sans 3 Light"/>
                <a:cs typeface="Source Sans 3 Light"/>
                <a:sym typeface="Source Sans 3 Light"/>
              </a:rPr>
              <a:t> : À force d’expérimenter, on comprend les formes et thématiques d’engagement qui nous conviennent le mieux. </a:t>
            </a:r>
            <a:endParaRPr>
              <a:solidFill>
                <a:schemeClr val="dk1"/>
              </a:solidFill>
              <a:latin typeface="Source Sans 3 Light"/>
              <a:ea typeface="Source Sans 3 Light"/>
              <a:cs typeface="Source Sans 3 Light"/>
              <a:sym typeface="Source Sans 3 Light"/>
            </a:endParaRPr>
          </a:p>
          <a:p>
            <a:pPr indent="0" lvl="0" marL="0" rtl="0" algn="just">
              <a:lnSpc>
                <a:spcPct val="100000"/>
              </a:lnSpc>
              <a:spcBef>
                <a:spcPts val="0"/>
              </a:spcBef>
              <a:spcAft>
                <a:spcPts val="0"/>
              </a:spcAft>
              <a:buClr>
                <a:schemeClr val="dk1"/>
              </a:buClr>
              <a:buSzPts val="1100"/>
              <a:buFont typeface="Arial"/>
              <a:buNone/>
            </a:pPr>
            <a:r>
              <a:t/>
            </a:r>
            <a:endParaRPr>
              <a:solidFill>
                <a:schemeClr val="dk1"/>
              </a:solidFill>
              <a:latin typeface="Source Sans 3 Light"/>
              <a:ea typeface="Source Sans 3 Light"/>
              <a:cs typeface="Source Sans 3 Light"/>
              <a:sym typeface="Source Sans 3 Light"/>
            </a:endParaRPr>
          </a:p>
          <a:p>
            <a:pPr indent="0" lvl="0" marL="0" rtl="0" algn="just">
              <a:lnSpc>
                <a:spcPct val="100000"/>
              </a:lnSpc>
              <a:spcBef>
                <a:spcPts val="0"/>
              </a:spcBef>
              <a:spcAft>
                <a:spcPts val="0"/>
              </a:spcAft>
              <a:buClr>
                <a:schemeClr val="dk1"/>
              </a:buClr>
              <a:buSzPts val="1100"/>
              <a:buFont typeface="Arial"/>
              <a:buNone/>
            </a:pPr>
            <a:r>
              <a:rPr lang="fr-CH">
                <a:solidFill>
                  <a:schemeClr val="dk1"/>
                </a:solidFill>
                <a:latin typeface="Source Sans 3 Light"/>
                <a:ea typeface="Source Sans 3 Light"/>
                <a:cs typeface="Source Sans 3 Light"/>
                <a:sym typeface="Source Sans 3 Light"/>
              </a:rPr>
              <a:t>8. </a:t>
            </a:r>
            <a:r>
              <a:rPr b="1" lang="fr-CH">
                <a:solidFill>
                  <a:schemeClr val="dk1"/>
                </a:solidFill>
                <a:latin typeface="Source Sans 3"/>
                <a:ea typeface="Source Sans 3"/>
                <a:cs typeface="Source Sans 3"/>
                <a:sym typeface="Source Sans 3"/>
              </a:rPr>
              <a:t>Renforcement par le collectif</a:t>
            </a:r>
            <a:r>
              <a:rPr lang="fr-CH">
                <a:solidFill>
                  <a:schemeClr val="dk1"/>
                </a:solidFill>
                <a:latin typeface="Source Sans 3 Light"/>
                <a:ea typeface="Source Sans 3 Light"/>
                <a:cs typeface="Source Sans 3 Light"/>
                <a:sym typeface="Source Sans 3 Light"/>
              </a:rPr>
              <a:t> : Le lien avec un groupe ou une communauté militante renforce l’engagement. Le sentiment d’appartenance et de reconnaissance est essentiel.</a:t>
            </a:r>
            <a:endParaRPr>
              <a:solidFill>
                <a:schemeClr val="dk1"/>
              </a:solidFill>
              <a:latin typeface="Source Sans 3 Light"/>
              <a:ea typeface="Source Sans 3 Light"/>
              <a:cs typeface="Source Sans 3 Light"/>
              <a:sym typeface="Source Sans 3 Light"/>
            </a:endParaRPr>
          </a:p>
          <a:p>
            <a:pPr indent="0" lvl="0" marL="0" rtl="0" algn="just">
              <a:lnSpc>
                <a:spcPct val="100000"/>
              </a:lnSpc>
              <a:spcBef>
                <a:spcPts val="0"/>
              </a:spcBef>
              <a:spcAft>
                <a:spcPts val="0"/>
              </a:spcAft>
              <a:buClr>
                <a:schemeClr val="dk1"/>
              </a:buClr>
              <a:buSzPts val="1100"/>
              <a:buFont typeface="Arial"/>
              <a:buNone/>
            </a:pPr>
            <a:r>
              <a:t/>
            </a:r>
            <a:endParaRPr>
              <a:solidFill>
                <a:schemeClr val="dk1"/>
              </a:solidFill>
              <a:latin typeface="Source Sans 3 Light"/>
              <a:ea typeface="Source Sans 3 Light"/>
              <a:cs typeface="Source Sans 3 Light"/>
              <a:sym typeface="Source Sans 3 Light"/>
            </a:endParaRPr>
          </a:p>
          <a:p>
            <a:pPr indent="0" lvl="0" marL="0" rtl="0" algn="just">
              <a:lnSpc>
                <a:spcPct val="100000"/>
              </a:lnSpc>
              <a:spcBef>
                <a:spcPts val="0"/>
              </a:spcBef>
              <a:spcAft>
                <a:spcPts val="0"/>
              </a:spcAft>
              <a:buClr>
                <a:schemeClr val="dk1"/>
              </a:buClr>
              <a:buSzPts val="1100"/>
              <a:buFont typeface="Arial"/>
              <a:buNone/>
            </a:pPr>
            <a:r>
              <a:rPr lang="fr-CH">
                <a:solidFill>
                  <a:schemeClr val="dk1"/>
                </a:solidFill>
                <a:latin typeface="Source Sans 3 Light"/>
                <a:ea typeface="Source Sans 3 Light"/>
                <a:cs typeface="Source Sans 3 Light"/>
                <a:sym typeface="Source Sans 3 Light"/>
              </a:rPr>
              <a:t>7. </a:t>
            </a:r>
            <a:r>
              <a:rPr b="1" lang="fr-CH">
                <a:solidFill>
                  <a:schemeClr val="dk1"/>
                </a:solidFill>
                <a:latin typeface="Source Sans 3"/>
                <a:ea typeface="Source Sans 3"/>
                <a:cs typeface="Source Sans 3"/>
                <a:sym typeface="Source Sans 3"/>
              </a:rPr>
              <a:t>Engagement durable</a:t>
            </a:r>
            <a:r>
              <a:rPr lang="fr-CH">
                <a:solidFill>
                  <a:schemeClr val="dk1"/>
                </a:solidFill>
                <a:latin typeface="Source Sans 3 Light"/>
                <a:ea typeface="Source Sans 3 Light"/>
                <a:cs typeface="Source Sans 3 Light"/>
                <a:sym typeface="Source Sans 3 Light"/>
              </a:rPr>
              <a:t> : L’action devient une part identitaire. L’individu modifie durablement son mode de vie, sa consommation, ses choix politiques, son temps libre. Il devient organisateur.</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8154169b46_0_1:notes"/>
          <p:cNvSpPr txBox="1"/>
          <p:nvPr>
            <p:ph idx="1" type="body"/>
          </p:nvPr>
        </p:nvSpPr>
        <p:spPr>
          <a:xfrm>
            <a:off x="688800" y="4759625"/>
            <a:ext cx="5510400" cy="4509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CH">
                <a:highlight>
                  <a:srgbClr val="FFFF00"/>
                </a:highlight>
              </a:rPr>
              <a:t>Chaque fois les enjeux s’ajoutent (1, 2 puis 3)</a:t>
            </a:r>
            <a:endParaRPr>
              <a:highlight>
                <a:srgbClr val="FFFF00"/>
              </a:highlight>
            </a:endParaRPr>
          </a:p>
        </p:txBody>
      </p:sp>
      <p:sp>
        <p:nvSpPr>
          <p:cNvPr id="262" name="Google Shape;262;g38154169b46_0_1: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3: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fr-CH" sz="1000" u="sng">
                <a:solidFill>
                  <a:schemeClr val="dk1"/>
                </a:solidFill>
                <a:latin typeface="Open Sans"/>
                <a:ea typeface="Open Sans"/>
                <a:cs typeface="Open Sans"/>
                <a:sym typeface="Open Sans"/>
              </a:rPr>
              <a:t>Le cercle du projet</a:t>
            </a:r>
            <a:endParaRPr b="1" sz="1000" u="sng">
              <a:solidFill>
                <a:schemeClr val="dk1"/>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100"/>
              <a:buFont typeface="Arial"/>
              <a:buNone/>
            </a:pPr>
            <a:r>
              <a:rPr lang="fr-CH" sz="1000">
                <a:solidFill>
                  <a:schemeClr val="dk1"/>
                </a:solidFill>
                <a:latin typeface="Open Sans"/>
                <a:ea typeface="Open Sans"/>
                <a:cs typeface="Open Sans"/>
                <a:sym typeface="Open Sans"/>
              </a:rPr>
              <a:t>Afin d’encourager et réaliser l’engagement des jeunes dans des projets citoyens et solidaire, le projet s’autonourrit grâce aux différentes activités et supports proposés selon ce cercle.  Les jeunes engagés communiquent via nos plateformes sur les projets qu’ils ont réalisés et sur ce que cela leur a amené. Cela les valorise, inspire et encourage d’autres jeunes à s’engager. La plateforme digitale et le concours leur apporte du soutien à la réalisation de leur projet. Ils seront à leur tour valorisés avec la création de capsules vidéos et de la communication via nos plateformes. </a:t>
            </a:r>
            <a:endParaRPr/>
          </a:p>
        </p:txBody>
      </p:sp>
      <p:sp>
        <p:nvSpPr>
          <p:cNvPr id="95" name="Google Shape;95;p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6: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CH"/>
              <a:t>BV intergénérationnel et Caritas : communication ciblée mais qui fait adulte, sont bien cadrés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1200"/>
              </a:spcAft>
              <a:buClr>
                <a:schemeClr val="dk1"/>
              </a:buClr>
              <a:buSzPts val="1100"/>
              <a:buFont typeface="Arial"/>
              <a:buNone/>
            </a:pPr>
            <a:r>
              <a:rPr lang="fr-CH" sz="1350">
                <a:solidFill>
                  <a:srgbClr val="333333"/>
                </a:solidFill>
                <a:highlight>
                  <a:srgbClr val="FFFFFF"/>
                </a:highlight>
              </a:rPr>
              <a:t>La décision des jeunes de s’engager ou non dans une association </a:t>
            </a:r>
            <a:r>
              <a:rPr b="1" lang="fr-CH" sz="1350">
                <a:solidFill>
                  <a:srgbClr val="333333"/>
                </a:solidFill>
                <a:highlight>
                  <a:srgbClr val="FFFFFF"/>
                </a:highlight>
              </a:rPr>
              <a:t>dépend dans une large mesure des opportunités qui s’offrent à eux dans leur environnement immédiat</a:t>
            </a:r>
            <a:r>
              <a:rPr lang="fr-CH" sz="1350">
                <a:solidFill>
                  <a:srgbClr val="333333"/>
                </a:solidFill>
                <a:highlight>
                  <a:srgbClr val="FFFFFF"/>
                </a:highlight>
              </a:rPr>
              <a:t>, par exemple dans leur parenté, leur réseau d’amis ou leur région.</a:t>
            </a:r>
            <a:endParaRPr/>
          </a:p>
        </p:txBody>
      </p:sp>
      <p:sp>
        <p:nvSpPr>
          <p:cNvPr id="268" name="Google Shape;268;p1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9: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fr-CH"/>
              <a:t>Possibilité offerte aux bénévoles d’approfondir leur engagement. Favoriser un tel approfondissement sans avoir forcément à prendre plus de responsabilités dans les structures existantes. (cf. Les nouveaux bénévoles)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CH"/>
              <a:t>3chêneaccueil : très intergénérationnel, très rare d’impliquer 1 jeune dans une association où il-elle est seul-e</a:t>
            </a:r>
            <a:endParaRPr/>
          </a:p>
          <a:p>
            <a:pPr indent="0" lvl="0" marL="0" rtl="0" algn="l">
              <a:lnSpc>
                <a:spcPct val="100000"/>
              </a:lnSpc>
              <a:spcBef>
                <a:spcPts val="0"/>
              </a:spcBef>
              <a:spcAft>
                <a:spcPts val="0"/>
              </a:spcAft>
              <a:buSzPts val="1100"/>
              <a:buNone/>
            </a:pPr>
            <a:r>
              <a:rPr lang="fr-CH"/>
              <a:t>→ Assumer que dans l’asso il puisse y avoir des sous-groupes générationnels qui se développent et une sociabilité jeune.</a:t>
            </a:r>
            <a:endParaRPr/>
          </a:p>
        </p:txBody>
      </p:sp>
      <p:sp>
        <p:nvSpPr>
          <p:cNvPr id="274" name="Google Shape;274;p1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0: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fr-CH" sz="1200">
                <a:solidFill>
                  <a:srgbClr val="333333"/>
                </a:solidFill>
                <a:highlight>
                  <a:srgbClr val="FFFFFF"/>
                </a:highlight>
              </a:rPr>
              <a:t>Temporalité : Cet engagement serait en outre plus aisé s’il était possible d’organiser le travail de manière flexible (Observatoire du bénévolat 2020)</a:t>
            </a:r>
            <a:endParaRPr sz="1200">
              <a:solidFill>
                <a:srgbClr val="333333"/>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rgbClr val="333333"/>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fr-CH" sz="1200">
                <a:solidFill>
                  <a:srgbClr val="333333"/>
                </a:solidFill>
                <a:highlight>
                  <a:srgbClr val="FFFFFF"/>
                </a:highlight>
              </a:rPr>
              <a:t>Scouts : pas ambivalents, fonctionne super bien, bcp de projets venant d’anciens scouts. Responsabilisant. Bcp de projets autogérés par le bas où les sous-groupes ont des responsabilités. </a:t>
            </a:r>
            <a:endParaRPr sz="1200">
              <a:solidFill>
                <a:srgbClr val="333333"/>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fr-CH" sz="1200">
                <a:solidFill>
                  <a:srgbClr val="333333"/>
                </a:solidFill>
                <a:highlight>
                  <a:srgbClr val="FFFFFF"/>
                </a:highlight>
              </a:rPr>
              <a:t>Les autres sont ambivalents : est-ce que participation alibi ou est-ce qu’on fait vraiment confiance. Jeunesse de parti est-elle vraiment autogérée, a-t-elle la possibilité de se positionner différemment du parti adulte ? </a:t>
            </a:r>
            <a:endParaRPr sz="1200">
              <a:solidFill>
                <a:srgbClr val="333333"/>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fr-CH" sz="1200">
                <a:solidFill>
                  <a:srgbClr val="333333"/>
                </a:solidFill>
                <a:highlight>
                  <a:srgbClr val="FFFFFF"/>
                </a:highlight>
              </a:rPr>
              <a:t>Association d’élèves parfois alibi, voulues par le haut mais ont peu de pouvoir décisionnel. Infantilisant. </a:t>
            </a:r>
            <a:endParaRPr sz="1200">
              <a:solidFill>
                <a:srgbClr val="333333"/>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fr-CH" sz="1200">
                <a:solidFill>
                  <a:srgbClr val="333333"/>
                </a:solidFill>
                <a:highlight>
                  <a:srgbClr val="FFFFFF"/>
                </a:highlight>
              </a:rPr>
              <a:t>Appels à projet prend vraiment en compte les besoins des jeunes ? (temporalité, thématiques, etc.)</a:t>
            </a:r>
            <a:endParaRPr sz="1200">
              <a:solidFill>
                <a:srgbClr val="333333"/>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rgbClr val="333333"/>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fr-CH" sz="1200">
                <a:solidFill>
                  <a:srgbClr val="333333"/>
                </a:solidFill>
                <a:highlight>
                  <a:srgbClr val="FFFFFF"/>
                </a:highlight>
              </a:rPr>
              <a:t>Autres bons exemples autogérés : PJG</a:t>
            </a:r>
            <a:endParaRPr sz="1200">
              <a:solidFill>
                <a:srgbClr val="333333"/>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rgbClr val="333333"/>
              </a:solidFill>
              <a:highlight>
                <a:srgbClr val="FFFFFF"/>
              </a:highlight>
            </a:endParaRPr>
          </a:p>
        </p:txBody>
      </p:sp>
      <p:sp>
        <p:nvSpPr>
          <p:cNvPr id="280" name="Google Shape;280;p2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2: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fr-CH" sz="1350">
                <a:solidFill>
                  <a:srgbClr val="333333"/>
                </a:solidFill>
                <a:highlight>
                  <a:srgbClr val="FFFFFF"/>
                </a:highlight>
              </a:rPr>
              <a:t>Les mesures visant à encourager la participation des jeunes ne devraient pas se concentrer sur le fait de changer le comportement des jeunes mais plutôt à poser un regard critique sur la vision prédominante qu’ont le monde politique et la société sur les jeunes.</a:t>
            </a:r>
            <a:endParaRPr sz="1350">
              <a:solidFill>
                <a:srgbClr val="333333"/>
              </a:solidFill>
              <a:highlight>
                <a:srgbClr val="FFFFFF"/>
              </a:highlight>
            </a:endParaRPr>
          </a:p>
          <a:p>
            <a:pPr indent="0" lvl="0" marL="0" rtl="0" algn="l">
              <a:lnSpc>
                <a:spcPct val="115000"/>
              </a:lnSpc>
              <a:spcBef>
                <a:spcPts val="0"/>
              </a:spcBef>
              <a:spcAft>
                <a:spcPts val="0"/>
              </a:spcAft>
              <a:buSzPts val="1100"/>
              <a:buNone/>
            </a:pPr>
            <a:r>
              <a:t/>
            </a:r>
            <a:endParaRPr sz="1350">
              <a:solidFill>
                <a:srgbClr val="333333"/>
              </a:solidFill>
              <a:highlight>
                <a:srgbClr val="FFFFFF"/>
              </a:highlight>
            </a:endParaRPr>
          </a:p>
          <a:p>
            <a:pPr indent="0" lvl="0" marL="0" rtl="0" algn="just">
              <a:lnSpc>
                <a:spcPct val="115000"/>
              </a:lnSpc>
              <a:spcBef>
                <a:spcPts val="0"/>
              </a:spcBef>
              <a:spcAft>
                <a:spcPts val="0"/>
              </a:spcAft>
              <a:buClr>
                <a:schemeClr val="dk1"/>
              </a:buClr>
              <a:buSzPts val="1100"/>
              <a:buFont typeface="Arial"/>
              <a:buNone/>
            </a:pPr>
            <a:r>
              <a:rPr lang="fr-CH" sz="1350">
                <a:solidFill>
                  <a:srgbClr val="333333"/>
                </a:solidFill>
                <a:highlight>
                  <a:srgbClr val="FFFFFF"/>
                </a:highlight>
              </a:rPr>
              <a:t>Selon l’étude Les nouveaux bénévoles, les engagements non contraignants, ponctuels et liés à des projets, c’est-à-dire n’impliquant pas d’obligations telles que les réunions associatives régulières ou les responsabilités de trésorier, constituent une réponse à ces contraintes.</a:t>
            </a:r>
            <a:endParaRPr sz="1350">
              <a:solidFill>
                <a:srgbClr val="333333"/>
              </a:solidFill>
              <a:highlight>
                <a:srgbClr val="FFFFFF"/>
              </a:highlight>
            </a:endParaRPr>
          </a:p>
          <a:p>
            <a:pPr indent="0" lvl="0" marL="0" rtl="0" algn="l">
              <a:lnSpc>
                <a:spcPct val="100000"/>
              </a:lnSpc>
              <a:spcBef>
                <a:spcPts val="0"/>
              </a:spcBef>
              <a:spcAft>
                <a:spcPts val="0"/>
              </a:spcAft>
              <a:buSzPts val="1100"/>
              <a:buNone/>
            </a:pPr>
            <a:r>
              <a:t/>
            </a:r>
            <a:endParaRPr sz="1050">
              <a:solidFill>
                <a:schemeClr val="dk1"/>
              </a:solidFill>
              <a:highlight>
                <a:srgbClr val="FFFFFF"/>
              </a:highlight>
            </a:endParaRPr>
          </a:p>
          <a:p>
            <a:pPr indent="0" lvl="0" marL="0" rtl="0" algn="l">
              <a:lnSpc>
                <a:spcPct val="100000"/>
              </a:lnSpc>
              <a:spcBef>
                <a:spcPts val="0"/>
              </a:spcBef>
              <a:spcAft>
                <a:spcPts val="0"/>
              </a:spcAft>
              <a:buSzPts val="1100"/>
              <a:buNone/>
            </a:pPr>
            <a:r>
              <a:rPr lang="fr-CH" sz="1050">
                <a:solidFill>
                  <a:schemeClr val="dk1"/>
                </a:solidFill>
                <a:highlight>
                  <a:srgbClr val="FFFFFF"/>
                </a:highlight>
              </a:rPr>
              <a:t>Concernant l'attestation par les parents : elle peut se justifier pour des raisons de communication avec les parents sur les tâches de leur enfant comme ils en ont la responsabilité. Mais le cadre légal ne semble pas obliger ça (les adultes ont de toute façon des obligations face aux mineurs). Si on ne fait pas signer de contrat aux autres bénévoles, en faire signer un aux personnes mineures spécifiquement ne semble pas nécessaire (pour autant que le mineur soit capable de discernement - en lien avec l'engagement en question). La réponse dépend donc beaucoup de la capacité de discernement des mineurs. Pour revenir à notre discussion d'hier, à mon avis la plupart du temps les mineurs ont une capacité de discernement après 16 ans.</a:t>
            </a:r>
            <a:endParaRPr/>
          </a:p>
        </p:txBody>
      </p:sp>
      <p:sp>
        <p:nvSpPr>
          <p:cNvPr id="286" name="Google Shape;286;p2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8292b73228_0_5:notes"/>
          <p:cNvSpPr txBox="1"/>
          <p:nvPr>
            <p:ph idx="1" type="body"/>
          </p:nvPr>
        </p:nvSpPr>
        <p:spPr>
          <a:xfrm>
            <a:off x="688800" y="4759625"/>
            <a:ext cx="5510400" cy="450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fr-CH" sz="1350">
                <a:solidFill>
                  <a:srgbClr val="333333"/>
                </a:solidFill>
                <a:highlight>
                  <a:srgbClr val="FFFFFF"/>
                </a:highlight>
              </a:rPr>
              <a:t>Les mesures visant à encourager la participation des jeunes ne devraient pas se concentrer sur le fait de changer le comportement des jeunes mais plutôt à poser un regard critique sur la vision prédominante qu’ont le monde politique et la société sur les jeunes.</a:t>
            </a:r>
            <a:endParaRPr sz="1350">
              <a:solidFill>
                <a:srgbClr val="333333"/>
              </a:solidFill>
              <a:highlight>
                <a:srgbClr val="FFFFFF"/>
              </a:highlight>
            </a:endParaRPr>
          </a:p>
          <a:p>
            <a:pPr indent="0" lvl="0" marL="0" rtl="0" algn="l">
              <a:lnSpc>
                <a:spcPct val="115000"/>
              </a:lnSpc>
              <a:spcBef>
                <a:spcPts val="0"/>
              </a:spcBef>
              <a:spcAft>
                <a:spcPts val="0"/>
              </a:spcAft>
              <a:buSzPts val="1100"/>
              <a:buNone/>
            </a:pPr>
            <a:r>
              <a:t/>
            </a:r>
            <a:endParaRPr sz="1350">
              <a:solidFill>
                <a:srgbClr val="333333"/>
              </a:solidFill>
              <a:highlight>
                <a:srgbClr val="FFFFFF"/>
              </a:highlight>
            </a:endParaRPr>
          </a:p>
          <a:p>
            <a:pPr indent="0" lvl="0" marL="0" rtl="0" algn="just">
              <a:lnSpc>
                <a:spcPct val="115000"/>
              </a:lnSpc>
              <a:spcBef>
                <a:spcPts val="0"/>
              </a:spcBef>
              <a:spcAft>
                <a:spcPts val="0"/>
              </a:spcAft>
              <a:buClr>
                <a:schemeClr val="dk1"/>
              </a:buClr>
              <a:buSzPts val="1100"/>
              <a:buFont typeface="Arial"/>
              <a:buNone/>
            </a:pPr>
            <a:r>
              <a:rPr lang="fr-CH" sz="1350">
                <a:solidFill>
                  <a:srgbClr val="333333"/>
                </a:solidFill>
                <a:highlight>
                  <a:srgbClr val="FFFFFF"/>
                </a:highlight>
              </a:rPr>
              <a:t>Selon l’étude Les nouveaux bénévoles, les engagements non contraignants, ponctuels et liés à des projets, c’est-à-dire n’impliquant pas d’obligations telles que les réunions associatives régulières ou les responsabilités de trésorier, constituent une réponse à ces contraintes.</a:t>
            </a:r>
            <a:endParaRPr sz="1350">
              <a:solidFill>
                <a:srgbClr val="333333"/>
              </a:solidFill>
              <a:highlight>
                <a:srgbClr val="FFFFFF"/>
              </a:highlight>
            </a:endParaRPr>
          </a:p>
          <a:p>
            <a:pPr indent="0" lvl="0" marL="0" rtl="0" algn="l">
              <a:lnSpc>
                <a:spcPct val="100000"/>
              </a:lnSpc>
              <a:spcBef>
                <a:spcPts val="0"/>
              </a:spcBef>
              <a:spcAft>
                <a:spcPts val="0"/>
              </a:spcAft>
              <a:buSzPts val="1100"/>
              <a:buNone/>
            </a:pPr>
            <a:r>
              <a:t/>
            </a:r>
            <a:endParaRPr sz="1050">
              <a:solidFill>
                <a:schemeClr val="dk1"/>
              </a:solidFill>
              <a:highlight>
                <a:srgbClr val="FFFFFF"/>
              </a:highlight>
            </a:endParaRPr>
          </a:p>
          <a:p>
            <a:pPr indent="0" lvl="0" marL="0" rtl="0" algn="l">
              <a:lnSpc>
                <a:spcPct val="100000"/>
              </a:lnSpc>
              <a:spcBef>
                <a:spcPts val="0"/>
              </a:spcBef>
              <a:spcAft>
                <a:spcPts val="0"/>
              </a:spcAft>
              <a:buSzPts val="1100"/>
              <a:buNone/>
            </a:pPr>
            <a:r>
              <a:rPr lang="fr-CH" sz="1050">
                <a:solidFill>
                  <a:schemeClr val="dk1"/>
                </a:solidFill>
                <a:highlight>
                  <a:srgbClr val="FFFFFF"/>
                </a:highlight>
              </a:rPr>
              <a:t>Concernant l'attestation par les parents : elle peut se justifier pour des raisons de communication avec les parents sur les tâches de leur enfant comme ils en ont la responsabilité. Mais le cadre légal ne semble pas obliger ça (les adultes ont de toute façon des obligations face aux mineurs). Si on ne fait pas signer de contrat aux autres bénévoles, en faire signer un aux personnes mineures spécifiquement ne semble pas nécessaire (pour autant que le mineur soit capable de discernement - en lien avec l'engagement en question). La réponse dépend donc beaucoup de la capacité de discernement des mineurs. Pour revenir à notre discussion d'hier, à mon avis la plupart du temps les mineurs ont une capacité de discernement après 16 ans.</a:t>
            </a:r>
            <a:endParaRPr/>
          </a:p>
        </p:txBody>
      </p:sp>
      <p:sp>
        <p:nvSpPr>
          <p:cNvPr id="292" name="Google Shape;292;g38292b73228_0_5: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3: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CH"/>
              <a:t>Il n’y a pas UNE bonne solution et une bonne manière de faire. </a:t>
            </a:r>
            <a:endParaRPr/>
          </a:p>
        </p:txBody>
      </p:sp>
      <p:sp>
        <p:nvSpPr>
          <p:cNvPr id="298" name="Google Shape;298;p2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4: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4" name="Google Shape;304;p2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22cfc2c4ff_0_17: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g322cfc2c4ff_0_17:notes"/>
          <p:cNvSpPr txBox="1"/>
          <p:nvPr>
            <p:ph idx="1" type="body"/>
          </p:nvPr>
        </p:nvSpPr>
        <p:spPr>
          <a:xfrm>
            <a:off x="688800" y="4759625"/>
            <a:ext cx="5510400" cy="4509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81c3b39728_0_7:notes"/>
          <p:cNvSpPr txBox="1"/>
          <p:nvPr>
            <p:ph idx="1" type="body"/>
          </p:nvPr>
        </p:nvSpPr>
        <p:spPr>
          <a:xfrm>
            <a:off x="688800" y="4759625"/>
            <a:ext cx="5510400" cy="4509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2" name="Google Shape;102;g381c3b39728_0_7: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7: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rgbClr val="333333"/>
              </a:buClr>
              <a:buSzPts val="1000"/>
              <a:buChar char="-"/>
            </a:pPr>
            <a:r>
              <a:t/>
            </a:r>
            <a:endParaRPr/>
          </a:p>
        </p:txBody>
      </p:sp>
      <p:sp>
        <p:nvSpPr>
          <p:cNvPr id="108" name="Google Shape;108;p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6: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fr-CH"/>
              <a:t>Bénévolat</a:t>
            </a:r>
            <a:r>
              <a:rPr lang="fr-CH"/>
              <a:t> : </a:t>
            </a:r>
            <a:endParaRPr/>
          </a:p>
          <a:p>
            <a:pPr indent="0" lvl="0" marL="0" rtl="0" algn="l">
              <a:lnSpc>
                <a:spcPct val="100000"/>
              </a:lnSpc>
              <a:spcBef>
                <a:spcPts val="0"/>
              </a:spcBef>
              <a:spcAft>
                <a:spcPts val="0"/>
              </a:spcAft>
              <a:buSzPts val="1100"/>
              <a:buNone/>
            </a:pPr>
            <a:r>
              <a:rPr lang="fr-CH"/>
              <a:t>Activité exercée : </a:t>
            </a:r>
            <a:endParaRPr/>
          </a:p>
          <a:p>
            <a:pPr indent="-298450" lvl="0" marL="457200" rtl="0" algn="l">
              <a:lnSpc>
                <a:spcPct val="115000"/>
              </a:lnSpc>
              <a:spcBef>
                <a:spcPts val="0"/>
              </a:spcBef>
              <a:spcAft>
                <a:spcPts val="0"/>
              </a:spcAft>
              <a:buClr>
                <a:schemeClr val="dk1"/>
              </a:buClr>
              <a:buSzPts val="1100"/>
              <a:buFont typeface="Roboto"/>
              <a:buChar char="●"/>
            </a:pPr>
            <a:r>
              <a:rPr lang="fr-CH">
                <a:solidFill>
                  <a:schemeClr val="dk1"/>
                </a:solidFill>
                <a:highlight>
                  <a:srgbClr val="EDF9FB"/>
                </a:highlight>
                <a:latin typeface="Roboto"/>
                <a:ea typeface="Roboto"/>
                <a:cs typeface="Roboto"/>
                <a:sym typeface="Roboto"/>
              </a:rPr>
              <a:t>Gratuitement (sans salaire)</a:t>
            </a:r>
            <a:endParaRPr>
              <a:solidFill>
                <a:schemeClr val="dk1"/>
              </a:solidFill>
              <a:highlight>
                <a:srgbClr val="EDF9FB"/>
              </a:highlight>
              <a:latin typeface="Roboto"/>
              <a:ea typeface="Roboto"/>
              <a:cs typeface="Roboto"/>
              <a:sym typeface="Roboto"/>
            </a:endParaRPr>
          </a:p>
          <a:p>
            <a:pPr indent="-298450" lvl="0" marL="457200" rtl="0" algn="l">
              <a:lnSpc>
                <a:spcPct val="115000"/>
              </a:lnSpc>
              <a:spcBef>
                <a:spcPts val="0"/>
              </a:spcBef>
              <a:spcAft>
                <a:spcPts val="0"/>
              </a:spcAft>
              <a:buClr>
                <a:schemeClr val="dk1"/>
              </a:buClr>
              <a:buSzPts val="1100"/>
              <a:buFont typeface="Roboto"/>
              <a:buChar char="●"/>
            </a:pPr>
            <a:r>
              <a:rPr lang="fr-CH">
                <a:solidFill>
                  <a:schemeClr val="dk1"/>
                </a:solidFill>
                <a:highlight>
                  <a:srgbClr val="EDF9FB"/>
                </a:highlight>
                <a:latin typeface="Roboto"/>
                <a:ea typeface="Roboto"/>
                <a:cs typeface="Roboto"/>
                <a:sym typeface="Roboto"/>
              </a:rPr>
              <a:t>Volontairement (sans contrainte)</a:t>
            </a:r>
            <a:endParaRPr>
              <a:solidFill>
                <a:schemeClr val="dk1"/>
              </a:solidFill>
              <a:highlight>
                <a:srgbClr val="EDF9FB"/>
              </a:highlight>
              <a:latin typeface="Roboto"/>
              <a:ea typeface="Roboto"/>
              <a:cs typeface="Roboto"/>
              <a:sym typeface="Roboto"/>
            </a:endParaRPr>
          </a:p>
          <a:p>
            <a:pPr indent="-298450" lvl="0" marL="457200" rtl="0" algn="l">
              <a:lnSpc>
                <a:spcPct val="115000"/>
              </a:lnSpc>
              <a:spcBef>
                <a:spcPts val="0"/>
              </a:spcBef>
              <a:spcAft>
                <a:spcPts val="0"/>
              </a:spcAft>
              <a:buClr>
                <a:schemeClr val="dk1"/>
              </a:buClr>
              <a:buSzPts val="1100"/>
              <a:buFont typeface="Roboto"/>
              <a:buChar char="●"/>
            </a:pPr>
            <a:r>
              <a:rPr lang="fr-CH">
                <a:solidFill>
                  <a:schemeClr val="dk1"/>
                </a:solidFill>
                <a:highlight>
                  <a:srgbClr val="EDF9FB"/>
                </a:highlight>
                <a:latin typeface="Roboto"/>
                <a:ea typeface="Roboto"/>
                <a:cs typeface="Roboto"/>
                <a:sym typeface="Roboto"/>
              </a:rPr>
              <a:t>Pour le bien d’autrui ou de la communauté (bien commun)</a:t>
            </a:r>
            <a:endParaRPr>
              <a:solidFill>
                <a:schemeClr val="dk1"/>
              </a:solidFill>
              <a:latin typeface="Roboto"/>
              <a:ea typeface="Roboto"/>
              <a:cs typeface="Roboto"/>
              <a:sym typeface="Roboto"/>
            </a:endParaRPr>
          </a:p>
          <a:p>
            <a:pPr indent="0" lvl="0" marL="0" rtl="0" algn="l">
              <a:lnSpc>
                <a:spcPct val="100000"/>
              </a:lnSpc>
              <a:spcBef>
                <a:spcPts val="3000"/>
              </a:spcBef>
              <a:spcAft>
                <a:spcPts val="0"/>
              </a:spcAft>
              <a:buSzPts val="1100"/>
              <a:buNone/>
            </a:pPr>
            <a:r>
              <a:rPr lang="fr-CH">
                <a:solidFill>
                  <a:schemeClr val="dk1"/>
                </a:solidFill>
                <a:latin typeface="Roboto"/>
                <a:ea typeface="Roboto"/>
                <a:cs typeface="Roboto"/>
                <a:sym typeface="Roboto"/>
              </a:rPr>
              <a:t>Règles :</a:t>
            </a:r>
            <a:endParaRPr>
              <a:solidFill>
                <a:schemeClr val="dk1"/>
              </a:solidFill>
              <a:latin typeface="Roboto"/>
              <a:ea typeface="Roboto"/>
              <a:cs typeface="Roboto"/>
              <a:sym typeface="Roboto"/>
            </a:endParaRPr>
          </a:p>
          <a:p>
            <a:pPr indent="-298450" lvl="0" marL="457200" rtl="0" algn="l">
              <a:lnSpc>
                <a:spcPct val="100000"/>
              </a:lnSpc>
              <a:spcBef>
                <a:spcPts val="0"/>
              </a:spcBef>
              <a:spcAft>
                <a:spcPts val="0"/>
              </a:spcAft>
              <a:buClr>
                <a:schemeClr val="dk1"/>
              </a:buClr>
              <a:buSzPts val="1100"/>
              <a:buFont typeface="Roboto"/>
              <a:buChar char="-"/>
            </a:pPr>
            <a:r>
              <a:rPr lang="fr-CH">
                <a:solidFill>
                  <a:schemeClr val="dk1"/>
                </a:solidFill>
                <a:latin typeface="Roboto"/>
                <a:ea typeface="Roboto"/>
                <a:cs typeface="Roboto"/>
                <a:sym typeface="Roboto"/>
              </a:rPr>
              <a:t>Votre activité soit un plaisir</a:t>
            </a:r>
            <a:endParaRPr>
              <a:solidFill>
                <a:schemeClr val="dk1"/>
              </a:solidFill>
              <a:latin typeface="Roboto"/>
              <a:ea typeface="Roboto"/>
              <a:cs typeface="Roboto"/>
              <a:sym typeface="Roboto"/>
            </a:endParaRPr>
          </a:p>
          <a:p>
            <a:pPr indent="-298450" lvl="0" marL="457200" rtl="0" algn="l">
              <a:lnSpc>
                <a:spcPct val="100000"/>
              </a:lnSpc>
              <a:spcBef>
                <a:spcPts val="0"/>
              </a:spcBef>
              <a:spcAft>
                <a:spcPts val="0"/>
              </a:spcAft>
              <a:buClr>
                <a:schemeClr val="dk1"/>
              </a:buClr>
              <a:buSzPts val="1100"/>
              <a:buFont typeface="Roboto"/>
              <a:buChar char="-"/>
            </a:pPr>
            <a:r>
              <a:rPr lang="fr-CH">
                <a:solidFill>
                  <a:schemeClr val="dk1"/>
                </a:solidFill>
                <a:latin typeface="Roboto"/>
                <a:ea typeface="Roboto"/>
                <a:cs typeface="Roboto"/>
                <a:sym typeface="Roboto"/>
              </a:rPr>
              <a:t>Vos frais soient pris en charge </a:t>
            </a:r>
            <a:endParaRPr>
              <a:solidFill>
                <a:schemeClr val="dk1"/>
              </a:solidFill>
              <a:latin typeface="Roboto"/>
              <a:ea typeface="Roboto"/>
              <a:cs typeface="Roboto"/>
              <a:sym typeface="Roboto"/>
            </a:endParaRPr>
          </a:p>
          <a:p>
            <a:pPr indent="-298450" lvl="0" marL="457200" rtl="0" algn="l">
              <a:lnSpc>
                <a:spcPct val="100000"/>
              </a:lnSpc>
              <a:spcBef>
                <a:spcPts val="0"/>
              </a:spcBef>
              <a:spcAft>
                <a:spcPts val="0"/>
              </a:spcAft>
              <a:buClr>
                <a:schemeClr val="dk1"/>
              </a:buClr>
              <a:buSzPts val="1100"/>
              <a:buFont typeface="Roboto"/>
              <a:buChar char="-"/>
            </a:pPr>
            <a:r>
              <a:rPr lang="fr-CH">
                <a:solidFill>
                  <a:schemeClr val="dk1"/>
                </a:solidFill>
                <a:latin typeface="Roboto"/>
                <a:ea typeface="Roboto"/>
                <a:cs typeface="Roboto"/>
                <a:sym typeface="Roboto"/>
              </a:rPr>
              <a:t>Votre engagement ne dépasse pas 4 à 6 heures hebdomadaires</a:t>
            </a:r>
            <a:endParaRPr>
              <a:solidFill>
                <a:schemeClr val="dk1"/>
              </a:solidFill>
              <a:latin typeface="Roboto"/>
              <a:ea typeface="Roboto"/>
              <a:cs typeface="Roboto"/>
              <a:sym typeface="Roboto"/>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CH"/>
              <a:t>→ Mission de courte durée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CH"/>
              <a:t>VS Engagement comme le </a:t>
            </a:r>
            <a:r>
              <a:rPr lang="fr-CH" sz="1150">
                <a:solidFill>
                  <a:srgbClr val="444A4D"/>
                </a:solidFill>
                <a:highlight>
                  <a:srgbClr val="EFEFFB"/>
                </a:highlight>
              </a:rPr>
              <a:t>Fait de prendre parti sur les problèmes politiques ou sociaux par son action et ses discours (implication réelle de long terme dans les projets). </a:t>
            </a:r>
            <a:r>
              <a:rPr lang="fr-CH">
                <a:solidFill>
                  <a:schemeClr val="dk1"/>
                </a:solidFill>
              </a:rPr>
              <a:t>Plus profond,</a:t>
            </a:r>
            <a:endParaRPr/>
          </a:p>
        </p:txBody>
      </p:sp>
      <p:sp>
        <p:nvSpPr>
          <p:cNvPr id="114" name="Google Shape;114;p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80212a2ea3_0_21: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 name="Google Shape;120;g380212a2ea3_0_21:notes"/>
          <p:cNvSpPr txBox="1"/>
          <p:nvPr>
            <p:ph idx="1" type="body"/>
          </p:nvPr>
        </p:nvSpPr>
        <p:spPr>
          <a:xfrm>
            <a:off x="688800" y="4759625"/>
            <a:ext cx="5510400" cy="4509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80212a2ea3_0_16: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g380212a2ea3_0_16:notes"/>
          <p:cNvSpPr txBox="1"/>
          <p:nvPr>
            <p:ph idx="1" type="body"/>
          </p:nvPr>
        </p:nvSpPr>
        <p:spPr>
          <a:xfrm>
            <a:off x="688800" y="4759625"/>
            <a:ext cx="5510400" cy="4509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CH">
                <a:solidFill>
                  <a:schemeClr val="dk1"/>
                </a:solidFill>
              </a:rPr>
              <a:t>Cf. Observatoire du bénévolat 2025</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fr-CH" sz="1250">
                <a:solidFill>
                  <a:schemeClr val="dk1"/>
                </a:solidFill>
              </a:rPr>
              <a:t>Chez les jeunes, l’engagement bénévole est très étroitement lié aux activités de loisirs qu’ils exercent. Les jeunes s’engagent nettement plus souvent dans des clubs sportifs, suivis par les associations culturelles et les associations de jeux, de hobbies et de loisirs </a:t>
            </a:r>
            <a:endParaRPr sz="1250">
              <a:solidFill>
                <a:schemeClr val="dk1"/>
              </a:solidFill>
            </a:endParaRPr>
          </a:p>
          <a:p>
            <a:pPr indent="0" lvl="0" marL="0" rtl="0" algn="l">
              <a:lnSpc>
                <a:spcPct val="100000"/>
              </a:lnSpc>
              <a:spcBef>
                <a:spcPts val="600"/>
              </a:spcBef>
              <a:spcAft>
                <a:spcPts val="0"/>
              </a:spcAft>
              <a:buSzPts val="1100"/>
              <a:buNone/>
            </a:pPr>
            <a:r>
              <a:t/>
            </a:r>
            <a:endParaRPr sz="16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81c3b39728_6_47: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g381c3b39728_6_47:notes"/>
          <p:cNvSpPr txBox="1"/>
          <p:nvPr>
            <p:ph idx="1" type="body"/>
          </p:nvPr>
        </p:nvSpPr>
        <p:spPr>
          <a:xfrm>
            <a:off x="688800" y="4759625"/>
            <a:ext cx="5510400" cy="4509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just">
              <a:lnSpc>
                <a:spcPct val="115000"/>
              </a:lnSpc>
              <a:spcBef>
                <a:spcPts val="0"/>
              </a:spcBef>
              <a:spcAft>
                <a:spcPts val="0"/>
              </a:spcAft>
              <a:buSzPts val="1100"/>
              <a:buNone/>
            </a:pPr>
            <a:r>
              <a:rPr lang="fr-CH" sz="1150">
                <a:solidFill>
                  <a:schemeClr val="dk1"/>
                </a:solidFill>
              </a:rPr>
              <a:t>Les organisations bénévoles déplorent également que le recrutement et la fidélisation à long terme de jeunes bénévoles soient devenus plus difficiles </a:t>
            </a:r>
            <a:r>
              <a:rPr lang="fr-CH" sz="1050">
                <a:solidFill>
                  <a:schemeClr val="dk1"/>
                </a:solidFill>
              </a:rPr>
              <a:t>(Alscher 2017 ; Bürgi </a:t>
            </a:r>
            <a:r>
              <a:rPr i="1" lang="fr-CH" sz="1050">
                <a:solidFill>
                  <a:schemeClr val="dk1"/>
                </a:solidFill>
              </a:rPr>
              <a:t>et al. </a:t>
            </a:r>
            <a:r>
              <a:rPr lang="fr-CH" sz="1050">
                <a:solidFill>
                  <a:schemeClr val="dk1"/>
                </a:solidFill>
              </a:rPr>
              <a:t>2023)</a:t>
            </a:r>
            <a:r>
              <a:rPr lang="fr-CH" sz="1150">
                <a:solidFill>
                  <a:schemeClr val="dk1"/>
                </a:solidFill>
              </a:rPr>
              <a:t>. </a:t>
            </a:r>
            <a:endParaRPr sz="1150">
              <a:solidFill>
                <a:schemeClr val="dk1"/>
              </a:solidFill>
            </a:endParaRPr>
          </a:p>
          <a:p>
            <a:pPr indent="0" lvl="0" marL="0" rtl="0" algn="l">
              <a:lnSpc>
                <a:spcPct val="100000"/>
              </a:lnSpc>
              <a:spcBef>
                <a:spcPts val="600"/>
              </a:spcBef>
              <a:spcAft>
                <a:spcPts val="0"/>
              </a:spcAft>
              <a:buClr>
                <a:schemeClr val="dk1"/>
              </a:buClr>
              <a:buSzPts val="1100"/>
              <a:buFont typeface="Arial"/>
              <a:buNone/>
            </a:pPr>
            <a:r>
              <a:rPr lang="fr-CH">
                <a:solidFill>
                  <a:schemeClr val="dk1"/>
                </a:solidFill>
              </a:rPr>
              <a:t>Jamais constaté moins de projets au concours À nous de jouer ! ou enregistrés sur la plateforme. Les jeunes continuent à s’engager. </a:t>
            </a:r>
            <a:endParaRPr sz="1150">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fr-CH">
                <a:solidFill>
                  <a:schemeClr val="dk1"/>
                </a:solidFill>
              </a:rPr>
              <a:t>Engagements plus courts (oui, surtout chez les jeunes, cf. Observatoire du bénévolat 2025). Demandes d’engagement à court-terme et non contraignants sont en progression. (LES NOUVEAUX BÉNÉVOLES l’avenir de la participation à la société civile, 2018, De Jakub Samochowiec, Leonie Thalmann, Andreas Müller) MAIS cliché que les jeunes seraient des girouettes de l’engagement (cf. Observatoire du bénévolat 2025)</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CH"/>
              <a:t>Plus individuels : probablement oui (</a:t>
            </a:r>
            <a:r>
              <a:rPr lang="fr-CH">
                <a:solidFill>
                  <a:schemeClr val="dk1"/>
                </a:solidFill>
              </a:rPr>
              <a:t>(cf. Observatoire du bénévolat 2025). </a:t>
            </a:r>
            <a:r>
              <a:rPr lang="fr-CH" sz="1150">
                <a:solidFill>
                  <a:schemeClr val="dk1"/>
                </a:solidFill>
              </a:rPr>
              <a:t>Les jeunes bénévoles souhaitent beaucoup plus souvent se développer sur le plan personnel dans le cadre de leur engagement (41 % chez les 15-29 ans contre 29 % chez les plus de 29 ans), élargir leurs connaissances et leur expérience (40 % contre 33 %) et poursuivre leurs propres intérêts (26 % contre 19 %). L’utilité pour la carrière professionnelle est également plus souvent évoquée (18 % contre 7 %). En revanche, </a:t>
            </a:r>
            <a:endParaRPr sz="1150">
              <a:solidFill>
                <a:schemeClr val="dk1"/>
              </a:solidFill>
            </a:endParaRPr>
          </a:p>
          <a:p>
            <a:pPr indent="0" lvl="0" marL="0" rtl="0" algn="l">
              <a:lnSpc>
                <a:spcPct val="100000"/>
              </a:lnSpc>
              <a:spcBef>
                <a:spcPts val="0"/>
              </a:spcBef>
              <a:spcAft>
                <a:spcPts val="0"/>
              </a:spcAft>
              <a:buSzPts val="1100"/>
              <a:buNone/>
            </a:pPr>
            <a:r>
              <a:t/>
            </a:r>
            <a:endParaRPr sz="1500">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Clr>
                <a:schemeClr val="dk1"/>
              </a:buClr>
              <a:buSzPts val="1100"/>
              <a:buFont typeface="Arial"/>
              <a:buNone/>
            </a:pPr>
            <a:r>
              <a:rPr lang="fr-CH" sz="1000">
                <a:solidFill>
                  <a:srgbClr val="141413"/>
                </a:solidFill>
                <a:highlight>
                  <a:srgbClr val="FFFF00"/>
                </a:highlight>
              </a:rPr>
              <a:t>Être témoin (</a:t>
            </a:r>
            <a:r>
              <a:rPr i="1" lang="fr-CH" sz="1000">
                <a:solidFill>
                  <a:srgbClr val="141413"/>
                </a:solidFill>
                <a:highlight>
                  <a:srgbClr val="FFFF00"/>
                </a:highlight>
              </a:rPr>
              <a:t>witnessing</a:t>
            </a:r>
            <a:r>
              <a:rPr lang="fr-CH" sz="1000">
                <a:solidFill>
                  <a:srgbClr val="141413"/>
                </a:solidFill>
                <a:highlight>
                  <a:srgbClr val="FFFF00"/>
                </a:highlight>
              </a:rPr>
              <a:t>) </a:t>
            </a:r>
            <a:r>
              <a:rPr lang="fr-CH" sz="1000">
                <a:solidFill>
                  <a:srgbClr val="141413"/>
                </a:solidFill>
                <a:highlight>
                  <a:srgbClr val="FFFFFF"/>
                </a:highlight>
              </a:rPr>
              <a:t>est une action à la fois participative et réflective, car cette pratique contemporaine permet de réduire la distance temporelle et spatiale entre le fait de « voir » et de « dire » grâce à la mobilisation des réseaux sociaux en temps réels en filmant les événements.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CH"/>
              <a:t>Parmi les projets reçus on voit souvent : </a:t>
            </a:r>
            <a:endParaRPr/>
          </a:p>
          <a:p>
            <a:pPr indent="-298450" lvl="0" marL="457200" rtl="0" algn="l">
              <a:lnSpc>
                <a:spcPct val="100000"/>
              </a:lnSpc>
              <a:spcBef>
                <a:spcPts val="0"/>
              </a:spcBef>
              <a:spcAft>
                <a:spcPts val="0"/>
              </a:spcAft>
              <a:buSzPts val="1100"/>
              <a:buChar char="-"/>
            </a:pPr>
            <a:r>
              <a:rPr lang="fr-CH"/>
              <a:t>Festivals, soirées, événements cuturels</a:t>
            </a:r>
            <a:endParaRPr/>
          </a:p>
          <a:p>
            <a:pPr indent="-298450" lvl="0" marL="457200" rtl="0" algn="l">
              <a:lnSpc>
                <a:spcPct val="100000"/>
              </a:lnSpc>
              <a:spcBef>
                <a:spcPts val="0"/>
              </a:spcBef>
              <a:spcAft>
                <a:spcPts val="0"/>
              </a:spcAft>
              <a:buSzPts val="1100"/>
              <a:buChar char="-"/>
            </a:pPr>
            <a:r>
              <a:rPr lang="fr-CH"/>
              <a:t>EP musicaux, expositions : se lancer en tant qu’artistes</a:t>
            </a:r>
            <a:endParaRPr/>
          </a:p>
          <a:p>
            <a:pPr indent="-298450" lvl="0" marL="457200" rtl="0" algn="l">
              <a:lnSpc>
                <a:spcPct val="100000"/>
              </a:lnSpc>
              <a:spcBef>
                <a:spcPts val="0"/>
              </a:spcBef>
              <a:spcAft>
                <a:spcPts val="0"/>
              </a:spcAft>
              <a:buSzPts val="1100"/>
              <a:buChar char="-"/>
            </a:pPr>
            <a:r>
              <a:rPr lang="fr-CH"/>
              <a:t>Courts-métrages</a:t>
            </a:r>
            <a:endParaRPr/>
          </a:p>
          <a:p>
            <a:pPr indent="-298450" lvl="0" marL="457200" rtl="0" algn="l">
              <a:lnSpc>
                <a:spcPct val="100000"/>
              </a:lnSpc>
              <a:spcBef>
                <a:spcPts val="0"/>
              </a:spcBef>
              <a:spcAft>
                <a:spcPts val="0"/>
              </a:spcAft>
              <a:buSzPts val="1100"/>
              <a:buChar char="-"/>
            </a:pPr>
            <a:r>
              <a:rPr lang="fr-CH"/>
              <a:t>Evénements sportifs</a:t>
            </a:r>
            <a:endParaRPr/>
          </a:p>
          <a:p>
            <a:pPr indent="-298450" lvl="0" marL="457200" rtl="0" algn="l">
              <a:lnSpc>
                <a:spcPct val="100000"/>
              </a:lnSpc>
              <a:spcBef>
                <a:spcPts val="0"/>
              </a:spcBef>
              <a:spcAft>
                <a:spcPts val="0"/>
              </a:spcAft>
              <a:buSzPts val="1100"/>
              <a:buChar char="-"/>
            </a:pPr>
            <a:r>
              <a:rPr lang="fr-CH"/>
              <a:t>Médias en ligne : podcasts, réseaux sociaux</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fr-CH"/>
              <a:t>Dans les thématiques reçues : </a:t>
            </a:r>
            <a:endParaRPr/>
          </a:p>
          <a:p>
            <a:pPr indent="0" lvl="0" marL="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fr-CH"/>
              <a:t>Sport </a:t>
            </a:r>
            <a:endParaRPr/>
          </a:p>
          <a:p>
            <a:pPr indent="-298450" lvl="0" marL="457200" rtl="0" algn="l">
              <a:lnSpc>
                <a:spcPct val="100000"/>
              </a:lnSpc>
              <a:spcBef>
                <a:spcPts val="0"/>
              </a:spcBef>
              <a:spcAft>
                <a:spcPts val="0"/>
              </a:spcAft>
              <a:buSzPts val="1100"/>
              <a:buChar char="-"/>
            </a:pPr>
            <a:r>
              <a:rPr lang="fr-CH"/>
              <a:t>Mise en avant de la culture locale, des jeunes talents</a:t>
            </a:r>
            <a:endParaRPr/>
          </a:p>
          <a:p>
            <a:pPr indent="-298450" lvl="0" marL="457200" rtl="0" algn="l">
              <a:lnSpc>
                <a:spcPct val="100000"/>
              </a:lnSpc>
              <a:spcBef>
                <a:spcPts val="0"/>
              </a:spcBef>
              <a:spcAft>
                <a:spcPts val="0"/>
              </a:spcAft>
              <a:buSzPts val="1100"/>
              <a:buChar char="-"/>
            </a:pPr>
            <a:r>
              <a:rPr lang="fr-CH"/>
              <a:t>Égalité et inclusion, LGBTIQ+, féminisme, antiracisme, écologie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1" name="Shape 11"/>
        <p:cNvGrpSpPr/>
        <p:nvPr/>
      </p:nvGrpSpPr>
      <p:grpSpPr>
        <a:xfrm>
          <a:off x="0" y="0"/>
          <a:ext cx="0" cy="0"/>
          <a:chOff x="0" y="0"/>
          <a:chExt cx="0" cy="0"/>
        </a:xfrm>
      </p:grpSpPr>
      <p:sp>
        <p:nvSpPr>
          <p:cNvPr id="12" name="Google Shape;12;p2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68" name="Shape 68"/>
        <p:cNvGrpSpPr/>
        <p:nvPr/>
      </p:nvGrpSpPr>
      <p:grpSpPr>
        <a:xfrm>
          <a:off x="0" y="0"/>
          <a:ext cx="0" cy="0"/>
          <a:chOff x="0" y="0"/>
          <a:chExt cx="0" cy="0"/>
        </a:xfrm>
      </p:grpSpPr>
      <p:sp>
        <p:nvSpPr>
          <p:cNvPr id="69" name="Google Shape;69;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74" name="Shape 74"/>
        <p:cNvGrpSpPr/>
        <p:nvPr/>
      </p:nvGrpSpPr>
      <p:grpSpPr>
        <a:xfrm>
          <a:off x="0" y="0"/>
          <a:ext cx="0" cy="0"/>
          <a:chOff x="0" y="0"/>
          <a:chExt cx="0" cy="0"/>
        </a:xfrm>
      </p:grpSpPr>
      <p:sp>
        <p:nvSpPr>
          <p:cNvPr id="75" name="Google Shape;75;p3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17" name="Shape 17"/>
        <p:cNvGrpSpPr/>
        <p:nvPr/>
      </p:nvGrpSpPr>
      <p:grpSpPr>
        <a:xfrm>
          <a:off x="0" y="0"/>
          <a:ext cx="0" cy="0"/>
          <a:chOff x="0" y="0"/>
          <a:chExt cx="0" cy="0"/>
        </a:xfrm>
      </p:grpSpPr>
      <p:sp>
        <p:nvSpPr>
          <p:cNvPr id="18" name="Google Shape;18;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23" name="Shape 23"/>
        <p:cNvGrpSpPr/>
        <p:nvPr/>
      </p:nvGrpSpPr>
      <p:grpSpPr>
        <a:xfrm>
          <a:off x="0" y="0"/>
          <a:ext cx="0" cy="0"/>
          <a:chOff x="0" y="0"/>
          <a:chExt cx="0" cy="0"/>
        </a:xfrm>
      </p:grpSpPr>
      <p:sp>
        <p:nvSpPr>
          <p:cNvPr id="24" name="Google Shape;24;p2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29" name="Shape 29"/>
        <p:cNvGrpSpPr/>
        <p:nvPr/>
      </p:nvGrpSpPr>
      <p:grpSpPr>
        <a:xfrm>
          <a:off x="0" y="0"/>
          <a:ext cx="0" cy="0"/>
          <a:chOff x="0" y="0"/>
          <a:chExt cx="0" cy="0"/>
        </a:xfrm>
      </p:grpSpPr>
      <p:sp>
        <p:nvSpPr>
          <p:cNvPr id="30" name="Google Shape;30;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2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36" name="Shape 36"/>
        <p:cNvGrpSpPr/>
        <p:nvPr/>
      </p:nvGrpSpPr>
      <p:grpSpPr>
        <a:xfrm>
          <a:off x="0" y="0"/>
          <a:ext cx="0" cy="0"/>
          <a:chOff x="0" y="0"/>
          <a:chExt cx="0" cy="0"/>
        </a:xfrm>
      </p:grpSpPr>
      <p:sp>
        <p:nvSpPr>
          <p:cNvPr id="37" name="Google Shape;37;p3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3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3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45" name="Shape 45"/>
        <p:cNvGrpSpPr/>
        <p:nvPr/>
      </p:nvGrpSpPr>
      <p:grpSpPr>
        <a:xfrm>
          <a:off x="0" y="0"/>
          <a:ext cx="0" cy="0"/>
          <a:chOff x="0" y="0"/>
          <a:chExt cx="0" cy="0"/>
        </a:xfrm>
      </p:grpSpPr>
      <p:sp>
        <p:nvSpPr>
          <p:cNvPr id="46" name="Google Shape;46;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50" name="Shape 50"/>
        <p:cNvGrpSpPr/>
        <p:nvPr/>
      </p:nvGrpSpPr>
      <p:grpSpPr>
        <a:xfrm>
          <a:off x="0" y="0"/>
          <a:ext cx="0" cy="0"/>
          <a:chOff x="0" y="0"/>
          <a:chExt cx="0" cy="0"/>
        </a:xfrm>
      </p:grpSpPr>
      <p:sp>
        <p:nvSpPr>
          <p:cNvPr id="51" name="Google Shape;51;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54" name="Shape 54"/>
        <p:cNvGrpSpPr/>
        <p:nvPr/>
      </p:nvGrpSpPr>
      <p:grpSpPr>
        <a:xfrm>
          <a:off x="0" y="0"/>
          <a:ext cx="0" cy="0"/>
          <a:chOff x="0" y="0"/>
          <a:chExt cx="0" cy="0"/>
        </a:xfrm>
      </p:grpSpPr>
      <p:sp>
        <p:nvSpPr>
          <p:cNvPr id="55" name="Google Shape;55;p3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3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61" name="Shape 61"/>
        <p:cNvGrpSpPr/>
        <p:nvPr/>
      </p:nvGrpSpPr>
      <p:grpSpPr>
        <a:xfrm>
          <a:off x="0" y="0"/>
          <a:ext cx="0" cy="0"/>
          <a:chOff x="0" y="0"/>
          <a:chExt cx="0" cy="0"/>
        </a:xfrm>
      </p:grpSpPr>
      <p:sp>
        <p:nvSpPr>
          <p:cNvPr id="62" name="Google Shape;62;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4"/>
          <p:cNvSpPr/>
          <p:nvPr>
            <p:ph idx="2" type="pic"/>
          </p:nvPr>
        </p:nvSpPr>
        <p:spPr>
          <a:xfrm>
            <a:off x="5183188" y="987425"/>
            <a:ext cx="6172200" cy="4873625"/>
          </a:xfrm>
          <a:prstGeom prst="rect">
            <a:avLst/>
          </a:prstGeom>
          <a:noFill/>
          <a:ln>
            <a:noFill/>
          </a:ln>
        </p:spPr>
      </p:sp>
      <p:sp>
        <p:nvSpPr>
          <p:cNvPr id="64" name="Google Shape;64;p3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H"/>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29AA"/>
            </a:gs>
            <a:gs pos="100000">
              <a:srgbClr val="62438F"/>
            </a:gs>
          </a:gsLst>
          <a:path path="circle">
            <a:fillToRect b="50%" l="50%" r="50%" t="50%"/>
          </a:path>
          <a:tileRect/>
        </a:gradFill>
      </p:bgPr>
    </p:bg>
    <p:spTree>
      <p:nvGrpSpPr>
        <p:cNvPr id="5" name="Shape 5"/>
        <p:cNvGrpSpPr/>
        <p:nvPr/>
      </p:nvGrpSpPr>
      <p:grpSpPr>
        <a:xfrm>
          <a:off x="0" y="0"/>
          <a:ext cx="0" cy="0"/>
          <a:chOff x="0" y="0"/>
          <a:chExt cx="0" cy="0"/>
        </a:xfrm>
      </p:grpSpPr>
      <p:sp>
        <p:nvSpPr>
          <p:cNvPr id="6" name="Google Shape;6;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H"/>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jpg"/><Relationship Id="rId4" Type="http://schemas.openxmlformats.org/officeDocument/2006/relationships/image" Target="../media/image10.png"/><Relationship Id="rId5"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jp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5.jpg"/><Relationship Id="rId5" Type="http://schemas.openxmlformats.org/officeDocument/2006/relationships/image" Target="../media/image9.jpg"/><Relationship Id="rId6" Type="http://schemas.openxmlformats.org/officeDocument/2006/relationships/image" Target="../media/image14.jpg"/><Relationship Id="rId7" Type="http://schemas.openxmlformats.org/officeDocument/2006/relationships/image" Target="../media/image20.jpg"/><Relationship Id="rId8"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dossier-freiwillig-engagiert.ch/fr/" TargetMode="External"/><Relationship Id="rId4" Type="http://schemas.openxmlformats.org/officeDocument/2006/relationships/hyperlink" Target="https://www.jugendundsport.ch/fr/conge-jeunesse" TargetMode="External"/><Relationship Id="rId5" Type="http://schemas.openxmlformats.org/officeDocument/2006/relationships/hyperlink" Target="https://lyoxa.ch/" TargetMode="External"/><Relationship Id="rId6" Type="http://schemas.openxmlformats.org/officeDocument/2006/relationships/hyperlink" Target="http://jaiunprojet.ch" TargetMode="External"/><Relationship Id="rId7" Type="http://schemas.openxmlformats.org/officeDocument/2006/relationships/hyperlink" Target="https://anousdejouer.ch/Boite-a-outils" TargetMode="External"/><Relationship Id="rId8" Type="http://schemas.openxmlformats.org/officeDocument/2006/relationships/hyperlink" Target="https://anousdejouer.ch/Concour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2.png"/><Relationship Id="rId4" Type="http://schemas.openxmlformats.org/officeDocument/2006/relationships/hyperlink" Target="mailto:romain@anousdejouer.ch"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type="ctrTitle"/>
          </p:nvPr>
        </p:nvSpPr>
        <p:spPr>
          <a:xfrm>
            <a:off x="815083" y="463567"/>
            <a:ext cx="10561834" cy="2965433"/>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4D02B"/>
              </a:buClr>
              <a:buSzPts val="4400"/>
              <a:buFont typeface="Montserrat Alternates"/>
              <a:buNone/>
            </a:pPr>
            <a:r>
              <a:rPr b="0" i="0" lang="fr-CH" sz="4400">
                <a:solidFill>
                  <a:srgbClr val="F4D02B"/>
                </a:solidFill>
                <a:latin typeface="Montserrat Alternates"/>
                <a:ea typeface="Montserrat Alternates"/>
                <a:cs typeface="Montserrat Alternates"/>
                <a:sym typeface="Montserrat Alternates"/>
              </a:rPr>
              <a:t>Comment inclure des jeunes dans une </a:t>
            </a:r>
            <a:r>
              <a:rPr lang="fr-CH" sz="4400">
                <a:solidFill>
                  <a:srgbClr val="F4D02B"/>
                </a:solidFill>
                <a:latin typeface="Montserrat Alternates"/>
                <a:ea typeface="Montserrat Alternates"/>
                <a:cs typeface="Montserrat Alternates"/>
                <a:sym typeface="Montserrat Alternates"/>
              </a:rPr>
              <a:t>organisation</a:t>
            </a:r>
            <a:r>
              <a:rPr b="0" i="0" lang="fr-CH" sz="4400">
                <a:solidFill>
                  <a:srgbClr val="F4D02B"/>
                </a:solidFill>
                <a:latin typeface="Montserrat Alternates"/>
                <a:ea typeface="Montserrat Alternates"/>
                <a:cs typeface="Montserrat Alternates"/>
                <a:sym typeface="Montserrat Alternates"/>
              </a:rPr>
              <a:t> ou susciter leur engagement ?</a:t>
            </a:r>
            <a:endParaRPr sz="4400">
              <a:solidFill>
                <a:srgbClr val="F4D02B"/>
              </a:solidFill>
              <a:latin typeface="Montserrat Alternates"/>
              <a:ea typeface="Montserrat Alternates"/>
              <a:cs typeface="Montserrat Alternates"/>
              <a:sym typeface="Montserrat Alternates"/>
            </a:endParaRPr>
          </a:p>
        </p:txBody>
      </p:sp>
      <p:pic>
        <p:nvPicPr>
          <p:cNvPr id="85" name="Google Shape;85;p1"/>
          <p:cNvPicPr preferRelativeResize="0"/>
          <p:nvPr/>
        </p:nvPicPr>
        <p:blipFill rotWithShape="1">
          <a:blip r:embed="rId3">
            <a:alphaModFix/>
          </a:blip>
          <a:srcRect b="0" l="0" r="0" t="0"/>
          <a:stretch/>
        </p:blipFill>
        <p:spPr>
          <a:xfrm>
            <a:off x="4913861" y="4493725"/>
            <a:ext cx="2364276" cy="23642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g380212a2ea3_0_0" title="G0WR0dZWYAA1RoZ.jpg"/>
          <p:cNvPicPr preferRelativeResize="0"/>
          <p:nvPr/>
        </p:nvPicPr>
        <p:blipFill rotWithShape="1">
          <a:blip r:embed="rId3">
            <a:alphaModFix/>
          </a:blip>
          <a:srcRect b="0" l="0" r="0" t="0"/>
          <a:stretch/>
        </p:blipFill>
        <p:spPr>
          <a:xfrm>
            <a:off x="1563598" y="640225"/>
            <a:ext cx="3116125" cy="5749274"/>
          </a:xfrm>
          <a:prstGeom prst="rect">
            <a:avLst/>
          </a:prstGeom>
          <a:noFill/>
          <a:ln>
            <a:noFill/>
          </a:ln>
        </p:spPr>
      </p:pic>
      <p:pic>
        <p:nvPicPr>
          <p:cNvPr id="145" name="Google Shape;145;g380212a2ea3_0_0" title="Capture d’écran 2025-09-17 à 11.15.19.png"/>
          <p:cNvPicPr preferRelativeResize="0"/>
          <p:nvPr/>
        </p:nvPicPr>
        <p:blipFill rotWithShape="1">
          <a:blip r:embed="rId4">
            <a:alphaModFix/>
          </a:blip>
          <a:srcRect b="0" l="0" r="0" t="0"/>
          <a:stretch/>
        </p:blipFill>
        <p:spPr>
          <a:xfrm>
            <a:off x="5724125" y="3361950"/>
            <a:ext cx="4729000" cy="2664225"/>
          </a:xfrm>
          <a:prstGeom prst="rect">
            <a:avLst/>
          </a:prstGeom>
          <a:noFill/>
          <a:ln>
            <a:noFill/>
          </a:ln>
        </p:spPr>
      </p:pic>
      <p:pic>
        <p:nvPicPr>
          <p:cNvPr id="146" name="Google Shape;146;g380212a2ea3_0_0" title="fBEuvpvxwAX3_rh2KTUj1Q.png"/>
          <p:cNvPicPr preferRelativeResize="0"/>
          <p:nvPr/>
        </p:nvPicPr>
        <p:blipFill rotWithShape="1">
          <a:blip r:embed="rId5">
            <a:alphaModFix/>
          </a:blip>
          <a:srcRect b="0" l="0" r="0" t="0"/>
          <a:stretch/>
        </p:blipFill>
        <p:spPr>
          <a:xfrm>
            <a:off x="6290425" y="1123088"/>
            <a:ext cx="2901526" cy="1523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g380212a2ea3_0_7" title="6857648.jpg"/>
          <p:cNvPicPr preferRelativeResize="0"/>
          <p:nvPr/>
        </p:nvPicPr>
        <p:blipFill rotWithShape="1">
          <a:blip r:embed="rId3">
            <a:alphaModFix/>
          </a:blip>
          <a:srcRect b="0" l="0" r="0" t="0"/>
          <a:stretch/>
        </p:blipFill>
        <p:spPr>
          <a:xfrm>
            <a:off x="420625" y="449450"/>
            <a:ext cx="6619625" cy="3461200"/>
          </a:xfrm>
          <a:prstGeom prst="rect">
            <a:avLst/>
          </a:prstGeom>
          <a:noFill/>
          <a:ln>
            <a:noFill/>
          </a:ln>
        </p:spPr>
      </p:pic>
      <p:pic>
        <p:nvPicPr>
          <p:cNvPr id="152" name="Google Shape;152;g380212a2ea3_0_7" title="Capture d’écran 2025-09-17 à 10.46.28.png"/>
          <p:cNvPicPr preferRelativeResize="0"/>
          <p:nvPr/>
        </p:nvPicPr>
        <p:blipFill rotWithShape="1">
          <a:blip r:embed="rId4">
            <a:alphaModFix/>
          </a:blip>
          <a:srcRect b="0" l="0" r="0" t="0"/>
          <a:stretch/>
        </p:blipFill>
        <p:spPr>
          <a:xfrm>
            <a:off x="6325800" y="2080875"/>
            <a:ext cx="5679299" cy="4201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Alternates"/>
              <a:buNone/>
            </a:pPr>
            <a:r>
              <a:rPr lang="fr-CH">
                <a:solidFill>
                  <a:srgbClr val="F4D02B"/>
                </a:solidFill>
                <a:latin typeface="Montserrat Alternates"/>
                <a:ea typeface="Montserrat Alternates"/>
                <a:cs typeface="Montserrat Alternates"/>
                <a:sym typeface="Montserrat Alternates"/>
              </a:rPr>
              <a:t>Pourquoi encourager et soutenir l’engagement des jeunes ?</a:t>
            </a:r>
            <a:endParaRPr>
              <a:solidFill>
                <a:srgbClr val="F4D02B"/>
              </a:solidFill>
            </a:endParaRPr>
          </a:p>
        </p:txBody>
      </p:sp>
      <p:sp>
        <p:nvSpPr>
          <p:cNvPr id="158" name="Google Shape;158;p8"/>
          <p:cNvSpPr txBox="1"/>
          <p:nvPr>
            <p:ph idx="1" type="body"/>
          </p:nvPr>
        </p:nvSpPr>
        <p:spPr>
          <a:xfrm>
            <a:off x="838200" y="1825625"/>
            <a:ext cx="10515600" cy="47832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lt1"/>
              </a:buClr>
              <a:buSzPct val="100000"/>
              <a:buNone/>
            </a:pPr>
            <a:r>
              <a:rPr lang="fr-CH">
                <a:solidFill>
                  <a:schemeClr val="lt1"/>
                </a:solidFill>
                <a:latin typeface="Open Sans"/>
                <a:ea typeface="Open Sans"/>
                <a:cs typeface="Open Sans"/>
                <a:sym typeface="Open Sans"/>
              </a:rPr>
              <a:t>Pour les jeunes : </a:t>
            </a:r>
            <a:endParaRPr/>
          </a:p>
          <a:p>
            <a:pPr indent="-215265" lvl="0" marL="228600" rtl="0" algn="l">
              <a:lnSpc>
                <a:spcPct val="90000"/>
              </a:lnSpc>
              <a:spcBef>
                <a:spcPts val="1000"/>
              </a:spcBef>
              <a:spcAft>
                <a:spcPts val="0"/>
              </a:spcAft>
              <a:buClr>
                <a:schemeClr val="lt1"/>
              </a:buClr>
              <a:buSzPct val="100000"/>
              <a:buChar char="•"/>
            </a:pPr>
            <a:r>
              <a:rPr lang="fr-CH">
                <a:solidFill>
                  <a:schemeClr val="lt1"/>
                </a:solidFill>
                <a:latin typeface="Open Sans"/>
                <a:ea typeface="Open Sans"/>
                <a:cs typeface="Open Sans"/>
                <a:sym typeface="Open Sans"/>
              </a:rPr>
              <a:t>Education non formelle (cf. étude de l’IFFP)</a:t>
            </a:r>
            <a:endParaRPr/>
          </a:p>
          <a:p>
            <a:pPr indent="-215265" lvl="0" marL="228600" rtl="0" algn="l">
              <a:lnSpc>
                <a:spcPct val="90000"/>
              </a:lnSpc>
              <a:spcBef>
                <a:spcPts val="1000"/>
              </a:spcBef>
              <a:spcAft>
                <a:spcPts val="0"/>
              </a:spcAft>
              <a:buClr>
                <a:schemeClr val="lt1"/>
              </a:buClr>
              <a:buSzPct val="100000"/>
              <a:buChar char="•"/>
            </a:pPr>
            <a:r>
              <a:rPr lang="fr-CH">
                <a:solidFill>
                  <a:schemeClr val="lt1"/>
                </a:solidFill>
                <a:latin typeface="Open Sans"/>
                <a:ea typeface="Open Sans"/>
                <a:cs typeface="Open Sans"/>
                <a:sym typeface="Open Sans"/>
              </a:rPr>
              <a:t>Intégration dans la société adulte</a:t>
            </a:r>
            <a:endParaRPr>
              <a:solidFill>
                <a:schemeClr val="lt1"/>
              </a:solidFill>
              <a:latin typeface="Open Sans"/>
              <a:ea typeface="Open Sans"/>
              <a:cs typeface="Open Sans"/>
              <a:sym typeface="Open Sans"/>
            </a:endParaRPr>
          </a:p>
          <a:p>
            <a:pPr indent="-215265" lvl="0" marL="228600" rtl="0" algn="l">
              <a:lnSpc>
                <a:spcPct val="90000"/>
              </a:lnSpc>
              <a:spcBef>
                <a:spcPts val="1000"/>
              </a:spcBef>
              <a:spcAft>
                <a:spcPts val="0"/>
              </a:spcAft>
              <a:buClr>
                <a:schemeClr val="lt1"/>
              </a:buClr>
              <a:buSzPct val="100000"/>
              <a:buChar char="•"/>
            </a:pPr>
            <a:r>
              <a:rPr lang="fr-CH">
                <a:solidFill>
                  <a:schemeClr val="lt1"/>
                </a:solidFill>
                <a:latin typeface="Open Sans"/>
                <a:ea typeface="Open Sans"/>
                <a:cs typeface="Open Sans"/>
                <a:sym typeface="Open Sans"/>
              </a:rPr>
              <a:t>Sociabiliser, lutter contre la solitude</a:t>
            </a:r>
            <a:endParaRPr>
              <a:solidFill>
                <a:schemeClr val="lt1"/>
              </a:solidFill>
              <a:latin typeface="Open Sans"/>
              <a:ea typeface="Open Sans"/>
              <a:cs typeface="Open Sans"/>
              <a:sym typeface="Open Sans"/>
            </a:endParaRPr>
          </a:p>
          <a:p>
            <a:pPr indent="-215265" lvl="0" marL="228600" rtl="0" algn="l">
              <a:lnSpc>
                <a:spcPct val="90000"/>
              </a:lnSpc>
              <a:spcBef>
                <a:spcPts val="1000"/>
              </a:spcBef>
              <a:spcAft>
                <a:spcPts val="0"/>
              </a:spcAft>
              <a:buClr>
                <a:schemeClr val="lt1"/>
              </a:buClr>
              <a:buSzPct val="100000"/>
              <a:buChar char="•"/>
            </a:pPr>
            <a:r>
              <a:rPr lang="fr-CH">
                <a:solidFill>
                  <a:schemeClr val="lt1"/>
                </a:solidFill>
                <a:latin typeface="Open Sans"/>
                <a:ea typeface="Open Sans"/>
                <a:cs typeface="Open Sans"/>
                <a:sym typeface="Open Sans"/>
              </a:rPr>
              <a:t>Agir pour une cause, trouver du sens</a:t>
            </a:r>
            <a:endParaRPr>
              <a:solidFill>
                <a:schemeClr val="lt1"/>
              </a:solidFill>
              <a:latin typeface="Open Sans"/>
              <a:ea typeface="Open Sans"/>
              <a:cs typeface="Open Sans"/>
              <a:sym typeface="Open Sans"/>
            </a:endParaRPr>
          </a:p>
          <a:p>
            <a:pPr indent="-50800" lvl="0" marL="228600" rtl="0" algn="l">
              <a:lnSpc>
                <a:spcPct val="90000"/>
              </a:lnSpc>
              <a:spcBef>
                <a:spcPts val="1000"/>
              </a:spcBef>
              <a:spcAft>
                <a:spcPts val="0"/>
              </a:spcAft>
              <a:buClr>
                <a:schemeClr val="dk1"/>
              </a:buClr>
              <a:buSzPct val="100000"/>
              <a:buNone/>
            </a:pPr>
            <a:r>
              <a:t/>
            </a:r>
            <a:endParaRPr>
              <a:solidFill>
                <a:schemeClr val="lt1"/>
              </a:solidFill>
              <a:latin typeface="Open Sans"/>
              <a:ea typeface="Open Sans"/>
              <a:cs typeface="Open Sans"/>
              <a:sym typeface="Open Sans"/>
            </a:endParaRPr>
          </a:p>
          <a:p>
            <a:pPr indent="0" lvl="0" marL="0" rtl="0" algn="l">
              <a:lnSpc>
                <a:spcPct val="90000"/>
              </a:lnSpc>
              <a:spcBef>
                <a:spcPts val="1000"/>
              </a:spcBef>
              <a:spcAft>
                <a:spcPts val="0"/>
              </a:spcAft>
              <a:buClr>
                <a:schemeClr val="lt1"/>
              </a:buClr>
              <a:buSzPct val="100000"/>
              <a:buNone/>
            </a:pPr>
            <a:r>
              <a:rPr lang="fr-CH">
                <a:solidFill>
                  <a:schemeClr val="lt1"/>
                </a:solidFill>
                <a:latin typeface="Open Sans"/>
                <a:ea typeface="Open Sans"/>
                <a:cs typeface="Open Sans"/>
                <a:sym typeface="Open Sans"/>
              </a:rPr>
              <a:t>Pour la société : </a:t>
            </a:r>
            <a:endParaRPr/>
          </a:p>
          <a:p>
            <a:pPr indent="-215265" lvl="0" marL="228600" rtl="0" algn="l">
              <a:lnSpc>
                <a:spcPct val="90000"/>
              </a:lnSpc>
              <a:spcBef>
                <a:spcPts val="1000"/>
              </a:spcBef>
              <a:spcAft>
                <a:spcPts val="0"/>
              </a:spcAft>
              <a:buClr>
                <a:schemeClr val="lt1"/>
              </a:buClr>
              <a:buSzPct val="100000"/>
              <a:buChar char="•"/>
            </a:pPr>
            <a:r>
              <a:rPr lang="fr-CH">
                <a:solidFill>
                  <a:schemeClr val="lt1"/>
                </a:solidFill>
                <a:latin typeface="Open Sans"/>
                <a:ea typeface="Open Sans"/>
                <a:cs typeface="Open Sans"/>
                <a:sym typeface="Open Sans"/>
              </a:rPr>
              <a:t>Un engagement réactif, créatif et efficient</a:t>
            </a:r>
            <a:endParaRPr/>
          </a:p>
          <a:p>
            <a:pPr indent="-215265" lvl="0" marL="228600" rtl="0" algn="l">
              <a:lnSpc>
                <a:spcPct val="90000"/>
              </a:lnSpc>
              <a:spcBef>
                <a:spcPts val="1000"/>
              </a:spcBef>
              <a:spcAft>
                <a:spcPts val="0"/>
              </a:spcAft>
              <a:buClr>
                <a:schemeClr val="lt1"/>
              </a:buClr>
              <a:buSzPct val="100000"/>
              <a:buChar char="•"/>
            </a:pPr>
            <a:r>
              <a:rPr lang="fr-CH">
                <a:solidFill>
                  <a:schemeClr val="lt1"/>
                </a:solidFill>
                <a:latin typeface="Open Sans"/>
                <a:ea typeface="Open Sans"/>
                <a:cs typeface="Open Sans"/>
                <a:sym typeface="Open Sans"/>
              </a:rPr>
              <a:t>Les jeunes et les seniors comme piliers du bénévolat (cf. Observatoire du bénévolat 2020)</a:t>
            </a:r>
            <a:endParaRPr/>
          </a:p>
          <a:p>
            <a:pPr indent="-215265" lvl="0" marL="228600" rtl="0" algn="l">
              <a:lnSpc>
                <a:spcPct val="90000"/>
              </a:lnSpc>
              <a:spcBef>
                <a:spcPts val="1000"/>
              </a:spcBef>
              <a:spcAft>
                <a:spcPts val="0"/>
              </a:spcAft>
              <a:buClr>
                <a:schemeClr val="lt1"/>
              </a:buClr>
              <a:buSzPct val="100000"/>
              <a:buChar char="•"/>
            </a:pPr>
            <a:r>
              <a:rPr lang="fr-CH">
                <a:solidFill>
                  <a:schemeClr val="lt1"/>
                </a:solidFill>
                <a:latin typeface="Open Sans"/>
                <a:ea typeface="Open Sans"/>
                <a:cs typeface="Open Sans"/>
                <a:sym typeface="Open Sans"/>
              </a:rPr>
              <a:t>Cohésion sociale et relations intergénérationnelles</a:t>
            </a:r>
            <a:endParaRPr/>
          </a:p>
          <a:p>
            <a:pPr indent="-50800" lvl="0" marL="228600" rtl="0" algn="l">
              <a:lnSpc>
                <a:spcPct val="90000"/>
              </a:lnSpc>
              <a:spcBef>
                <a:spcPts val="1000"/>
              </a:spcBef>
              <a:spcAft>
                <a:spcPts val="0"/>
              </a:spcAft>
              <a:buClr>
                <a:schemeClr val="dk1"/>
              </a:buClr>
              <a:buSzPct val="100000"/>
              <a:buNone/>
            </a:pPr>
            <a:r>
              <a:t/>
            </a:r>
            <a:endParaRPr>
              <a:solidFill>
                <a:schemeClr val="lt1"/>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10"/>
          <p:cNvPicPr preferRelativeResize="0"/>
          <p:nvPr/>
        </p:nvPicPr>
        <p:blipFill rotWithShape="1">
          <a:blip r:embed="rId3">
            <a:alphaModFix/>
          </a:blip>
          <a:srcRect b="0" l="0" r="0" t="0"/>
          <a:stretch/>
        </p:blipFill>
        <p:spPr>
          <a:xfrm>
            <a:off x="-791300" y="-2"/>
            <a:ext cx="5610201" cy="3735451"/>
          </a:xfrm>
          <a:prstGeom prst="rect">
            <a:avLst/>
          </a:prstGeom>
          <a:noFill/>
          <a:ln>
            <a:noFill/>
          </a:ln>
        </p:spPr>
      </p:pic>
      <p:pic>
        <p:nvPicPr>
          <p:cNvPr descr="Une image contenant texte, personne, extérieur, gens&#10;&#10;Description générée automatiquement" id="164" name="Google Shape;164;p10"/>
          <p:cNvPicPr preferRelativeResize="0"/>
          <p:nvPr>
            <p:ph idx="1" type="body"/>
          </p:nvPr>
        </p:nvPicPr>
        <p:blipFill rotWithShape="1">
          <a:blip r:embed="rId4">
            <a:alphaModFix/>
          </a:blip>
          <a:srcRect b="0" l="0" r="0" t="0"/>
          <a:stretch/>
        </p:blipFill>
        <p:spPr>
          <a:xfrm>
            <a:off x="0" y="3183250"/>
            <a:ext cx="3735600" cy="3735300"/>
          </a:xfrm>
          <a:prstGeom prst="rect">
            <a:avLst/>
          </a:prstGeom>
          <a:noFill/>
          <a:ln>
            <a:noFill/>
          </a:ln>
        </p:spPr>
      </p:pic>
      <p:pic>
        <p:nvPicPr>
          <p:cNvPr descr="Une image contenant texte, personne, intérieur, magasin&#10;&#10;Description générée automatiquement" id="165" name="Google Shape;165;p10"/>
          <p:cNvPicPr preferRelativeResize="0"/>
          <p:nvPr/>
        </p:nvPicPr>
        <p:blipFill rotWithShape="1">
          <a:blip r:embed="rId5">
            <a:alphaModFix/>
          </a:blip>
          <a:srcRect b="0" l="0" r="0" t="0"/>
          <a:stretch/>
        </p:blipFill>
        <p:spPr>
          <a:xfrm>
            <a:off x="3178750" y="3912573"/>
            <a:ext cx="4418124" cy="2945426"/>
          </a:xfrm>
          <a:prstGeom prst="rect">
            <a:avLst/>
          </a:prstGeom>
          <a:noFill/>
          <a:ln>
            <a:noFill/>
          </a:ln>
        </p:spPr>
      </p:pic>
      <p:pic>
        <p:nvPicPr>
          <p:cNvPr descr="Une image contenant personne, extérieur, arbre, posant&#10;&#10;Description générée automatiquement" id="166" name="Google Shape;166;p10"/>
          <p:cNvPicPr preferRelativeResize="0"/>
          <p:nvPr>
            <p:ph idx="1" type="body"/>
          </p:nvPr>
        </p:nvPicPr>
        <p:blipFill rotWithShape="1">
          <a:blip r:embed="rId6">
            <a:alphaModFix/>
          </a:blip>
          <a:srcRect b="0" l="0" r="0" t="0"/>
          <a:stretch/>
        </p:blipFill>
        <p:spPr>
          <a:xfrm>
            <a:off x="7596876" y="3793207"/>
            <a:ext cx="4595100" cy="3064800"/>
          </a:xfrm>
          <a:prstGeom prst="rect">
            <a:avLst/>
          </a:prstGeom>
          <a:noFill/>
          <a:ln>
            <a:noFill/>
          </a:ln>
        </p:spPr>
      </p:pic>
      <p:pic>
        <p:nvPicPr>
          <p:cNvPr descr="Une image contenant herbe, ciel, personne, extérieur&#10;&#10;Description générée automatiquement" id="167" name="Google Shape;167;p10"/>
          <p:cNvPicPr preferRelativeResize="0"/>
          <p:nvPr>
            <p:ph idx="1" type="body"/>
          </p:nvPr>
        </p:nvPicPr>
        <p:blipFill rotWithShape="1">
          <a:blip r:embed="rId7">
            <a:alphaModFix/>
          </a:blip>
          <a:srcRect b="0" l="0" r="0" t="0"/>
          <a:stretch/>
        </p:blipFill>
        <p:spPr>
          <a:xfrm>
            <a:off x="3735599" y="-64698"/>
            <a:ext cx="6122700" cy="4063200"/>
          </a:xfrm>
          <a:prstGeom prst="rect">
            <a:avLst/>
          </a:prstGeom>
          <a:noFill/>
          <a:ln>
            <a:noFill/>
          </a:ln>
        </p:spPr>
      </p:pic>
      <p:pic>
        <p:nvPicPr>
          <p:cNvPr descr="Une image contenant bâtiment, extérieur, personne, terrain&#10;&#10;Description générée automatiquement" id="168" name="Google Shape;168;p10"/>
          <p:cNvPicPr preferRelativeResize="0"/>
          <p:nvPr/>
        </p:nvPicPr>
        <p:blipFill rotWithShape="1">
          <a:blip r:embed="rId8">
            <a:alphaModFix/>
          </a:blip>
          <a:srcRect b="0" l="0" r="0" t="0"/>
          <a:stretch/>
        </p:blipFill>
        <p:spPr>
          <a:xfrm>
            <a:off x="7296525" y="37950"/>
            <a:ext cx="6856496" cy="38579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38154169b46_0_3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Alternates"/>
              <a:buNone/>
            </a:pPr>
            <a:r>
              <a:rPr lang="fr-CH">
                <a:solidFill>
                  <a:schemeClr val="lt1"/>
                </a:solidFill>
                <a:latin typeface="Montserrat Alternates"/>
                <a:ea typeface="Montserrat Alternates"/>
                <a:cs typeface="Montserrat Alternates"/>
                <a:sym typeface="Montserrat Alternates"/>
              </a:rPr>
              <a:t>Quelques obstacles à l’engagement des jeunes</a:t>
            </a:r>
            <a:endParaRPr/>
          </a:p>
        </p:txBody>
      </p:sp>
      <p:sp>
        <p:nvSpPr>
          <p:cNvPr id="174" name="Google Shape;174;g38154169b46_0_3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fontScale="77500"/>
          </a:bodyPr>
          <a:lstStyle/>
          <a:p>
            <a:pPr indent="0" lvl="0" marL="457200" rtl="0" algn="l">
              <a:lnSpc>
                <a:spcPct val="90000"/>
              </a:lnSpc>
              <a:spcBef>
                <a:spcPts val="0"/>
              </a:spcBef>
              <a:spcAft>
                <a:spcPts val="0"/>
              </a:spcAft>
              <a:buSzPct val="82949"/>
              <a:buNone/>
            </a:pPr>
            <a:r>
              <a:t/>
            </a:r>
            <a:endParaRPr/>
          </a:p>
          <a:p>
            <a:pPr indent="-188595" lvl="0" marL="228600" rtl="0" algn="l">
              <a:lnSpc>
                <a:spcPct val="90000"/>
              </a:lnSpc>
              <a:spcBef>
                <a:spcPts val="1000"/>
              </a:spcBef>
              <a:spcAft>
                <a:spcPts val="0"/>
              </a:spcAft>
              <a:buClr>
                <a:schemeClr val="lt1"/>
              </a:buClr>
              <a:buSzPct val="100000"/>
              <a:buChar char="•"/>
            </a:pPr>
            <a:r>
              <a:rPr lang="fr-CH">
                <a:solidFill>
                  <a:schemeClr val="lt1"/>
                </a:solidFill>
                <a:latin typeface="Open Sans"/>
                <a:ea typeface="Open Sans"/>
                <a:cs typeface="Open Sans"/>
                <a:sym typeface="Open Sans"/>
              </a:rPr>
              <a:t>Manque d’information</a:t>
            </a:r>
            <a:endParaRPr/>
          </a:p>
          <a:p>
            <a:pPr indent="-188595" lvl="0" marL="228600" rtl="0" algn="l">
              <a:lnSpc>
                <a:spcPct val="90000"/>
              </a:lnSpc>
              <a:spcBef>
                <a:spcPts val="1000"/>
              </a:spcBef>
              <a:spcAft>
                <a:spcPts val="0"/>
              </a:spcAft>
              <a:buClr>
                <a:schemeClr val="lt1"/>
              </a:buClr>
              <a:buSzPct val="100000"/>
              <a:buChar char="•"/>
            </a:pPr>
            <a:r>
              <a:rPr lang="fr-CH">
                <a:solidFill>
                  <a:schemeClr val="lt1"/>
                </a:solidFill>
                <a:latin typeface="Open Sans"/>
                <a:ea typeface="Open Sans"/>
                <a:cs typeface="Open Sans"/>
                <a:sym typeface="Open Sans"/>
              </a:rPr>
              <a:t>Manque de projection et difficile de s’engager à long-terme (temporalité)</a:t>
            </a:r>
            <a:endParaRPr/>
          </a:p>
          <a:p>
            <a:pPr indent="-188595" lvl="0" marL="228600" rtl="0" algn="l">
              <a:lnSpc>
                <a:spcPct val="90000"/>
              </a:lnSpc>
              <a:spcBef>
                <a:spcPts val="1000"/>
              </a:spcBef>
              <a:spcAft>
                <a:spcPts val="0"/>
              </a:spcAft>
              <a:buClr>
                <a:schemeClr val="lt1"/>
              </a:buClr>
              <a:buSzPct val="100000"/>
              <a:buChar char="•"/>
            </a:pPr>
            <a:r>
              <a:rPr lang="fr-CH">
                <a:solidFill>
                  <a:schemeClr val="lt1"/>
                </a:solidFill>
                <a:latin typeface="Open Sans"/>
                <a:ea typeface="Open Sans"/>
                <a:cs typeface="Open Sans"/>
                <a:sym typeface="Open Sans"/>
              </a:rPr>
              <a:t>Obstacles socio-culturels</a:t>
            </a:r>
            <a:endParaRPr/>
          </a:p>
          <a:p>
            <a:pPr indent="-188595" lvl="0" marL="228600" rtl="0" algn="l">
              <a:lnSpc>
                <a:spcPct val="90000"/>
              </a:lnSpc>
              <a:spcBef>
                <a:spcPts val="1000"/>
              </a:spcBef>
              <a:spcAft>
                <a:spcPts val="0"/>
              </a:spcAft>
              <a:buClr>
                <a:schemeClr val="lt1"/>
              </a:buClr>
              <a:buSzPct val="100000"/>
              <a:buChar char="•"/>
            </a:pPr>
            <a:r>
              <a:rPr lang="fr-CH">
                <a:solidFill>
                  <a:schemeClr val="lt1"/>
                </a:solidFill>
                <a:latin typeface="Open Sans"/>
                <a:ea typeface="Open Sans"/>
                <a:cs typeface="Open Sans"/>
                <a:sym typeface="Open Sans"/>
              </a:rPr>
              <a:t>Manque de ressources de soutien et de possibilités d’engagement adaptées</a:t>
            </a:r>
            <a:endParaRPr>
              <a:solidFill>
                <a:schemeClr val="lt1"/>
              </a:solidFill>
              <a:latin typeface="Open Sans"/>
              <a:ea typeface="Open Sans"/>
              <a:cs typeface="Open Sans"/>
              <a:sym typeface="Open Sans"/>
            </a:endParaRPr>
          </a:p>
          <a:p>
            <a:pPr indent="-188595" lvl="0" marL="228600" rtl="0" algn="l">
              <a:lnSpc>
                <a:spcPct val="90000"/>
              </a:lnSpc>
              <a:spcBef>
                <a:spcPts val="1000"/>
              </a:spcBef>
              <a:spcAft>
                <a:spcPts val="0"/>
              </a:spcAft>
              <a:buClr>
                <a:schemeClr val="lt1"/>
              </a:buClr>
              <a:buSzPct val="100000"/>
              <a:buChar char="•"/>
            </a:pPr>
            <a:r>
              <a:rPr lang="fr-CH">
                <a:solidFill>
                  <a:schemeClr val="lt1"/>
                </a:solidFill>
                <a:latin typeface="Open Sans"/>
                <a:ea typeface="Open Sans"/>
                <a:cs typeface="Open Sans"/>
                <a:sym typeface="Open Sans"/>
              </a:rPr>
              <a:t>Représentation politique et droits démocratiques (Passif - actif dans la société)</a:t>
            </a:r>
            <a:endParaRPr>
              <a:solidFill>
                <a:schemeClr val="lt1"/>
              </a:solidFill>
              <a:latin typeface="Open Sans"/>
              <a:ea typeface="Open Sans"/>
              <a:cs typeface="Open Sans"/>
              <a:sym typeface="Open Sans"/>
            </a:endParaRPr>
          </a:p>
          <a:p>
            <a:pPr indent="-188595" lvl="0" marL="228600" rtl="0" algn="l">
              <a:lnSpc>
                <a:spcPct val="90000"/>
              </a:lnSpc>
              <a:spcBef>
                <a:spcPts val="1000"/>
              </a:spcBef>
              <a:spcAft>
                <a:spcPts val="0"/>
              </a:spcAft>
              <a:buClr>
                <a:schemeClr val="lt1"/>
              </a:buClr>
              <a:buSzPct val="100000"/>
              <a:buChar char="•"/>
            </a:pPr>
            <a:r>
              <a:rPr lang="fr-CH">
                <a:solidFill>
                  <a:schemeClr val="lt1"/>
                </a:solidFill>
                <a:latin typeface="Open Sans"/>
                <a:ea typeface="Open Sans"/>
                <a:cs typeface="Open Sans"/>
                <a:sym typeface="Open Sans"/>
              </a:rPr>
              <a:t>Manque de reconnaissance et de valorisation de leur apport</a:t>
            </a:r>
            <a:endParaRPr/>
          </a:p>
          <a:p>
            <a:pPr indent="-64135" lvl="0" marL="228600" rtl="0" algn="l">
              <a:lnSpc>
                <a:spcPct val="90000"/>
              </a:lnSpc>
              <a:spcBef>
                <a:spcPts val="1000"/>
              </a:spcBef>
              <a:spcAft>
                <a:spcPts val="0"/>
              </a:spcAft>
              <a:buClr>
                <a:schemeClr val="dk1"/>
              </a:buClr>
              <a:buSzPct val="100000"/>
              <a:buNone/>
            </a:pPr>
            <a:r>
              <a:t/>
            </a:r>
            <a:endParaRPr>
              <a:solidFill>
                <a:schemeClr val="lt1"/>
              </a:solidFill>
              <a:latin typeface="Open Sans"/>
              <a:ea typeface="Open Sans"/>
              <a:cs typeface="Open Sans"/>
              <a:sym typeface="Open Sans"/>
            </a:endParaRPr>
          </a:p>
          <a:p>
            <a:pPr indent="0" lvl="0" marL="0" rtl="0" algn="l">
              <a:lnSpc>
                <a:spcPct val="90000"/>
              </a:lnSpc>
              <a:spcBef>
                <a:spcPts val="1000"/>
              </a:spcBef>
              <a:spcAft>
                <a:spcPts val="0"/>
              </a:spcAft>
              <a:buClr>
                <a:srgbClr val="F4D02B"/>
              </a:buClr>
              <a:buSzPct val="100000"/>
              <a:buNone/>
            </a:pPr>
            <a:r>
              <a:rPr lang="fr-CH">
                <a:solidFill>
                  <a:srgbClr val="F4D02B"/>
                </a:solidFill>
                <a:latin typeface="Open Sans"/>
                <a:ea typeface="Open Sans"/>
                <a:cs typeface="Open Sans"/>
                <a:sym typeface="Open Sans"/>
              </a:rPr>
              <a:t>La société adulte n’offre </a:t>
            </a:r>
            <a:r>
              <a:rPr i="1" lang="fr-CH">
                <a:solidFill>
                  <a:srgbClr val="F4D02B"/>
                </a:solidFill>
                <a:latin typeface="Open Sans"/>
                <a:ea typeface="Open Sans"/>
                <a:cs typeface="Open Sans"/>
                <a:sym typeface="Open Sans"/>
              </a:rPr>
              <a:t>a priori </a:t>
            </a:r>
            <a:r>
              <a:rPr lang="fr-CH">
                <a:solidFill>
                  <a:srgbClr val="F4D02B"/>
                </a:solidFill>
                <a:latin typeface="Open Sans"/>
                <a:ea typeface="Open Sans"/>
                <a:cs typeface="Open Sans"/>
                <a:sym typeface="Open Sans"/>
              </a:rPr>
              <a:t>pas un cadre adapté aux spécificités de l’engagement des jeunes</a:t>
            </a:r>
            <a:endParaRPr>
              <a:solidFill>
                <a:srgbClr val="F4D02B"/>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5"/>
          <p:cNvSpPr txBox="1"/>
          <p:nvPr>
            <p:ph type="title"/>
          </p:nvPr>
        </p:nvSpPr>
        <p:spPr>
          <a:xfrm>
            <a:off x="1129800" y="2769600"/>
            <a:ext cx="9932400" cy="1041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960"/>
              <a:buFont typeface="Montserrat Alternates"/>
              <a:buNone/>
            </a:pPr>
            <a:r>
              <a:rPr lang="fr-CH" sz="4760">
                <a:solidFill>
                  <a:srgbClr val="F4D02B"/>
                </a:solidFill>
                <a:latin typeface="Montserrat Alternates"/>
                <a:ea typeface="Montserrat Alternates"/>
                <a:cs typeface="Montserrat Alternates"/>
                <a:sym typeface="Montserrat Alternates"/>
              </a:rPr>
              <a:t>Comment susciter et intégrer l’engagement</a:t>
            </a:r>
            <a:r>
              <a:rPr lang="fr-CH" sz="4490">
                <a:solidFill>
                  <a:srgbClr val="F4D02B"/>
                </a:solidFill>
                <a:latin typeface="Montserrat Alternates"/>
                <a:ea typeface="Montserrat Alternates"/>
                <a:cs typeface="Montserrat Alternates"/>
                <a:sym typeface="Montserrat Alternates"/>
              </a:rPr>
              <a:t> </a:t>
            </a:r>
            <a:r>
              <a:rPr lang="fr-CH" sz="4760">
                <a:solidFill>
                  <a:srgbClr val="F4D02B"/>
                </a:solidFill>
                <a:latin typeface="Montserrat Alternates"/>
                <a:ea typeface="Montserrat Alternates"/>
                <a:cs typeface="Montserrat Alternates"/>
                <a:sym typeface="Montserrat Alternates"/>
              </a:rPr>
              <a:t>des jeunes ?</a:t>
            </a:r>
            <a:endParaRPr sz="4760">
              <a:solidFill>
                <a:srgbClr val="F4D02B"/>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38154169b46_0_11"/>
          <p:cNvSpPr txBox="1"/>
          <p:nvPr>
            <p:ph type="title"/>
          </p:nvPr>
        </p:nvSpPr>
        <p:spPr>
          <a:xfrm>
            <a:off x="838200" y="365125"/>
            <a:ext cx="95952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fr-CH">
                <a:solidFill>
                  <a:schemeClr val="lt1"/>
                </a:solidFill>
                <a:latin typeface="Montserrat Alternates"/>
                <a:ea typeface="Montserrat Alternates"/>
                <a:cs typeface="Montserrat Alternates"/>
                <a:sym typeface="Montserrat Alternates"/>
              </a:rPr>
              <a:t>Quel type d’engagement et de participation ? </a:t>
            </a:r>
            <a:endParaRPr/>
          </a:p>
        </p:txBody>
      </p:sp>
      <p:pic>
        <p:nvPicPr>
          <p:cNvPr id="185" name="Google Shape;185;g38154169b46_0_11" title="Capture d’écran 2025-09-20 à 08.18.56.png"/>
          <p:cNvPicPr preferRelativeResize="0"/>
          <p:nvPr/>
        </p:nvPicPr>
        <p:blipFill rotWithShape="1">
          <a:blip r:embed="rId3">
            <a:alphaModFix/>
          </a:blip>
          <a:srcRect b="0" l="0" r="0" t="0"/>
          <a:stretch/>
        </p:blipFill>
        <p:spPr>
          <a:xfrm>
            <a:off x="2391050" y="1785325"/>
            <a:ext cx="7409900" cy="47433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38154169b46_0_2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Alternates"/>
              <a:buNone/>
            </a:pPr>
            <a:r>
              <a:rPr lang="fr-CH">
                <a:solidFill>
                  <a:schemeClr val="lt1"/>
                </a:solidFill>
                <a:latin typeface="Montserrat Alternates"/>
                <a:ea typeface="Montserrat Alternates"/>
                <a:cs typeface="Montserrat Alternates"/>
                <a:sym typeface="Montserrat Alternates"/>
              </a:rPr>
              <a:t>Les 3 questions qui se posent</a:t>
            </a:r>
            <a:endParaRPr/>
          </a:p>
        </p:txBody>
      </p:sp>
      <p:sp>
        <p:nvSpPr>
          <p:cNvPr id="191" name="Google Shape;191;g38154169b46_0_2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1000"/>
              </a:spcBef>
              <a:spcAft>
                <a:spcPts val="0"/>
              </a:spcAft>
              <a:buClr>
                <a:schemeClr val="lt1"/>
              </a:buClr>
              <a:buSzPts val="2800"/>
              <a:buChar char="•"/>
            </a:pPr>
            <a:r>
              <a:rPr lang="fr-CH">
                <a:solidFill>
                  <a:schemeClr val="lt1"/>
                </a:solidFill>
                <a:latin typeface="Open Sans"/>
                <a:ea typeface="Open Sans"/>
                <a:cs typeface="Open Sans"/>
                <a:sym typeface="Open Sans"/>
              </a:rPr>
              <a:t>Est-ce qu’on a envie de participer ? </a:t>
            </a:r>
            <a:endParaRPr>
              <a:solidFill>
                <a:schemeClr val="lt1"/>
              </a:solidFill>
              <a:latin typeface="Open Sans"/>
              <a:ea typeface="Open Sans"/>
              <a:cs typeface="Open Sans"/>
              <a:sym typeface="Open Sans"/>
            </a:endParaRPr>
          </a:p>
          <a:p>
            <a:pPr indent="-228600" lvl="0" marL="228600" marR="0" rtl="0" algn="l">
              <a:lnSpc>
                <a:spcPct val="90000"/>
              </a:lnSpc>
              <a:spcBef>
                <a:spcPts val="1000"/>
              </a:spcBef>
              <a:spcAft>
                <a:spcPts val="0"/>
              </a:spcAft>
              <a:buClr>
                <a:schemeClr val="lt1"/>
              </a:buClr>
              <a:buSzPts val="2800"/>
              <a:buChar char="•"/>
            </a:pPr>
            <a:r>
              <a:rPr lang="fr-CH">
                <a:solidFill>
                  <a:schemeClr val="lt1"/>
                </a:solidFill>
                <a:latin typeface="Open Sans"/>
                <a:ea typeface="Open Sans"/>
                <a:cs typeface="Open Sans"/>
                <a:sym typeface="Open Sans"/>
              </a:rPr>
              <a:t>Est-ce qu’on a les ressources pour participer ? (temps, argent, charge mentale, etc.)</a:t>
            </a:r>
            <a:endParaRPr>
              <a:solidFill>
                <a:schemeClr val="lt1"/>
              </a:solidFill>
              <a:latin typeface="Open Sans"/>
              <a:ea typeface="Open Sans"/>
              <a:cs typeface="Open Sans"/>
              <a:sym typeface="Open Sans"/>
            </a:endParaRPr>
          </a:p>
          <a:p>
            <a:pPr indent="-228600" lvl="0" marL="228600" marR="0" rtl="0" algn="l">
              <a:lnSpc>
                <a:spcPct val="90000"/>
              </a:lnSpc>
              <a:spcBef>
                <a:spcPts val="1000"/>
              </a:spcBef>
              <a:spcAft>
                <a:spcPts val="0"/>
              </a:spcAft>
              <a:buClr>
                <a:schemeClr val="lt1"/>
              </a:buClr>
              <a:buSzPts val="2800"/>
              <a:buChar char="•"/>
            </a:pPr>
            <a:r>
              <a:rPr lang="fr-CH">
                <a:solidFill>
                  <a:schemeClr val="lt1"/>
                </a:solidFill>
                <a:latin typeface="Open Sans"/>
                <a:ea typeface="Open Sans"/>
                <a:cs typeface="Open Sans"/>
                <a:sym typeface="Open Sans"/>
              </a:rPr>
              <a:t>Est-ce qu’on nous a demandé ? (amis, famille, possibilités d’information)</a:t>
            </a:r>
            <a:endParaRPr>
              <a:solidFill>
                <a:schemeClr val="lt1"/>
              </a:solidFill>
              <a:latin typeface="Open Sans"/>
              <a:ea typeface="Open Sans"/>
              <a:cs typeface="Open Sans"/>
              <a:sym typeface="Open Sans"/>
            </a:endParaRPr>
          </a:p>
          <a:p>
            <a:pPr indent="0" lvl="0" marL="0" marR="0" rtl="0" algn="l">
              <a:lnSpc>
                <a:spcPct val="90000"/>
              </a:lnSpc>
              <a:spcBef>
                <a:spcPts val="1000"/>
              </a:spcBef>
              <a:spcAft>
                <a:spcPts val="0"/>
              </a:spcAft>
              <a:buSzPts val="1800"/>
              <a:buNone/>
            </a:pPr>
            <a:r>
              <a:t/>
            </a:r>
            <a:endParaRPr>
              <a:solidFill>
                <a:schemeClr val="lt1"/>
              </a:solidFill>
              <a:latin typeface="Open Sans"/>
              <a:ea typeface="Open Sans"/>
              <a:cs typeface="Open Sans"/>
              <a:sym typeface="Open Sans"/>
            </a:endParaRPr>
          </a:p>
          <a:p>
            <a:pPr indent="0" lvl="0" marL="0" marR="0" rtl="0" algn="l">
              <a:lnSpc>
                <a:spcPct val="90000"/>
              </a:lnSpc>
              <a:spcBef>
                <a:spcPts val="1000"/>
              </a:spcBef>
              <a:spcAft>
                <a:spcPts val="0"/>
              </a:spcAft>
              <a:buSzPts val="1800"/>
              <a:buNone/>
            </a:pPr>
            <a:r>
              <a:t/>
            </a:r>
            <a:endParaRPr>
              <a:solidFill>
                <a:schemeClr val="lt1"/>
              </a:solidFill>
              <a:latin typeface="Open Sans"/>
              <a:ea typeface="Open Sans"/>
              <a:cs typeface="Open Sans"/>
              <a:sym typeface="Open Sans"/>
            </a:endParaRPr>
          </a:p>
          <a:p>
            <a:pPr indent="0" lvl="0" marL="0" marR="0" rtl="0" algn="l">
              <a:lnSpc>
                <a:spcPct val="90000"/>
              </a:lnSpc>
              <a:spcBef>
                <a:spcPts val="1000"/>
              </a:spcBef>
              <a:spcAft>
                <a:spcPts val="0"/>
              </a:spcAft>
              <a:buSzPts val="1800"/>
              <a:buNone/>
            </a:pPr>
            <a:r>
              <a:t/>
            </a:r>
            <a:endParaRPr>
              <a:solidFill>
                <a:schemeClr val="lt1"/>
              </a:solidFill>
              <a:latin typeface="Open Sans"/>
              <a:ea typeface="Open Sans"/>
              <a:cs typeface="Open Sans"/>
              <a:sym typeface="Open Sans"/>
            </a:endParaRPr>
          </a:p>
        </p:txBody>
      </p:sp>
      <p:sp>
        <p:nvSpPr>
          <p:cNvPr id="192" name="Google Shape;192;g38154169b46_0_26"/>
          <p:cNvSpPr/>
          <p:nvPr/>
        </p:nvSpPr>
        <p:spPr>
          <a:xfrm>
            <a:off x="885300" y="4613575"/>
            <a:ext cx="9850500" cy="1325700"/>
          </a:xfrm>
          <a:prstGeom prst="roundRect">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fr-CH" sz="2600" u="none" cap="none" strike="noStrike">
                <a:solidFill>
                  <a:srgbClr val="000000"/>
                </a:solidFill>
                <a:latin typeface="Montserrat"/>
                <a:ea typeface="Montserrat"/>
                <a:cs typeface="Montserrat"/>
                <a:sym typeface="Montserrat"/>
              </a:rPr>
              <a:t>= 3 leviers d’action : motivation, ressources, sollicitations</a:t>
            </a:r>
            <a:endParaRPr b="0" i="0" sz="2600" u="none" cap="none" strike="noStrike">
              <a:solidFill>
                <a:srgbClr val="00000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381c3b39728_6_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Alternates"/>
              <a:buNone/>
            </a:pPr>
            <a:r>
              <a:rPr lang="fr-CH">
                <a:solidFill>
                  <a:schemeClr val="lt1"/>
                </a:solidFill>
                <a:latin typeface="Montserrat Alternates"/>
                <a:ea typeface="Montserrat Alternates"/>
                <a:cs typeface="Montserrat Alternates"/>
                <a:sym typeface="Montserrat Alternates"/>
              </a:rPr>
              <a:t>Les 3 leviers </a:t>
            </a:r>
            <a:endParaRPr/>
          </a:p>
        </p:txBody>
      </p:sp>
      <p:sp>
        <p:nvSpPr>
          <p:cNvPr id="198" name="Google Shape;198;g381c3b39728_6_6"/>
          <p:cNvSpPr txBox="1"/>
          <p:nvPr>
            <p:ph idx="1" type="body"/>
          </p:nvPr>
        </p:nvSpPr>
        <p:spPr>
          <a:xfrm>
            <a:off x="1696500" y="1861725"/>
            <a:ext cx="8799000" cy="43512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1000"/>
              </a:spcBef>
              <a:spcAft>
                <a:spcPts val="0"/>
              </a:spcAft>
              <a:buSzPts val="1800"/>
              <a:buNone/>
            </a:pPr>
            <a:r>
              <a:t/>
            </a:r>
            <a:endParaRPr sz="4200">
              <a:solidFill>
                <a:srgbClr val="F4D02B"/>
              </a:solidFill>
              <a:latin typeface="Open Sans"/>
              <a:ea typeface="Open Sans"/>
              <a:cs typeface="Open Sans"/>
              <a:sym typeface="Open Sans"/>
            </a:endParaRPr>
          </a:p>
          <a:p>
            <a:pPr indent="-495300" lvl="0" marL="914400" marR="0" rtl="0" algn="l">
              <a:lnSpc>
                <a:spcPct val="90000"/>
              </a:lnSpc>
              <a:spcBef>
                <a:spcPts val="1000"/>
              </a:spcBef>
              <a:spcAft>
                <a:spcPts val="0"/>
              </a:spcAft>
              <a:buClr>
                <a:schemeClr val="lt1"/>
              </a:buClr>
              <a:buSzPts val="4200"/>
              <a:buFont typeface="Open Sans"/>
              <a:buAutoNum type="arabicPeriod"/>
            </a:pPr>
            <a:r>
              <a:rPr lang="fr-CH" sz="4200">
                <a:solidFill>
                  <a:srgbClr val="F4D02B"/>
                </a:solidFill>
                <a:latin typeface="Open Sans"/>
                <a:ea typeface="Open Sans"/>
                <a:cs typeface="Open Sans"/>
                <a:sym typeface="Open Sans"/>
              </a:rPr>
              <a:t>Motiver</a:t>
            </a:r>
            <a:endParaRPr sz="4200">
              <a:solidFill>
                <a:schemeClr val="lt1"/>
              </a:solidFill>
              <a:latin typeface="Open Sans"/>
              <a:ea typeface="Open Sans"/>
              <a:cs typeface="Open Sans"/>
              <a:sym typeface="Open Sans"/>
            </a:endParaRPr>
          </a:p>
          <a:p>
            <a:pPr indent="0" lvl="0" marL="914400" marR="0" rtl="0" algn="l">
              <a:lnSpc>
                <a:spcPct val="90000"/>
              </a:lnSpc>
              <a:spcBef>
                <a:spcPts val="1000"/>
              </a:spcBef>
              <a:spcAft>
                <a:spcPts val="0"/>
              </a:spcAft>
              <a:buSzPts val="1800"/>
              <a:buNone/>
            </a:pPr>
            <a:r>
              <a:t/>
            </a:r>
            <a:endParaRPr sz="4200">
              <a:solidFill>
                <a:schemeClr val="lt1"/>
              </a:solidFill>
              <a:latin typeface="Open Sans"/>
              <a:ea typeface="Open Sans"/>
              <a:cs typeface="Open Sans"/>
              <a:sym typeface="Open Sans"/>
            </a:endParaRPr>
          </a:p>
          <a:p>
            <a:pPr indent="-495300" lvl="0" marL="914400" marR="0" rtl="0" algn="l">
              <a:lnSpc>
                <a:spcPct val="90000"/>
              </a:lnSpc>
              <a:spcBef>
                <a:spcPts val="1000"/>
              </a:spcBef>
              <a:spcAft>
                <a:spcPts val="0"/>
              </a:spcAft>
              <a:buClr>
                <a:schemeClr val="lt1"/>
              </a:buClr>
              <a:buSzPts val="4200"/>
              <a:buFont typeface="Open Sans"/>
              <a:buAutoNum type="arabicPeriod"/>
            </a:pPr>
            <a:r>
              <a:rPr lang="fr-CH" sz="4200">
                <a:solidFill>
                  <a:schemeClr val="lt1"/>
                </a:solidFill>
                <a:latin typeface="Open Sans"/>
                <a:ea typeface="Open Sans"/>
                <a:cs typeface="Open Sans"/>
                <a:sym typeface="Open Sans"/>
              </a:rPr>
              <a:t>Donner les ressources</a:t>
            </a:r>
            <a:endParaRPr sz="4200">
              <a:solidFill>
                <a:schemeClr val="lt1"/>
              </a:solidFill>
              <a:latin typeface="Open Sans"/>
              <a:ea typeface="Open Sans"/>
              <a:cs typeface="Open Sans"/>
              <a:sym typeface="Open Sans"/>
            </a:endParaRPr>
          </a:p>
          <a:p>
            <a:pPr indent="0" lvl="0" marL="0" marR="0" rtl="0" algn="l">
              <a:lnSpc>
                <a:spcPct val="90000"/>
              </a:lnSpc>
              <a:spcBef>
                <a:spcPts val="1000"/>
              </a:spcBef>
              <a:spcAft>
                <a:spcPts val="0"/>
              </a:spcAft>
              <a:buSzPts val="1800"/>
              <a:buNone/>
            </a:pPr>
            <a:r>
              <a:t/>
            </a:r>
            <a:endParaRPr sz="4200">
              <a:solidFill>
                <a:schemeClr val="lt1"/>
              </a:solidFill>
              <a:latin typeface="Open Sans"/>
              <a:ea typeface="Open Sans"/>
              <a:cs typeface="Open Sans"/>
              <a:sym typeface="Open Sans"/>
            </a:endParaRPr>
          </a:p>
          <a:p>
            <a:pPr indent="-495300" lvl="0" marL="914400" marR="0" rtl="0" algn="l">
              <a:lnSpc>
                <a:spcPct val="90000"/>
              </a:lnSpc>
              <a:spcBef>
                <a:spcPts val="1000"/>
              </a:spcBef>
              <a:spcAft>
                <a:spcPts val="0"/>
              </a:spcAft>
              <a:buClr>
                <a:schemeClr val="lt1"/>
              </a:buClr>
              <a:buSzPts val="4200"/>
              <a:buFont typeface="Open Sans"/>
              <a:buAutoNum type="arabicPeriod"/>
            </a:pPr>
            <a:r>
              <a:rPr lang="fr-CH" sz="4200">
                <a:solidFill>
                  <a:schemeClr val="lt1"/>
                </a:solidFill>
                <a:latin typeface="Open Sans"/>
                <a:ea typeface="Open Sans"/>
                <a:cs typeface="Open Sans"/>
                <a:sym typeface="Open Sans"/>
              </a:rPr>
              <a:t>Solliciter</a:t>
            </a:r>
            <a:endParaRPr>
              <a:solidFill>
                <a:schemeClr val="lt1"/>
              </a:solidFill>
              <a:latin typeface="Open Sans"/>
              <a:ea typeface="Open Sans"/>
              <a:cs typeface="Open Sans"/>
              <a:sym typeface="Open Sans"/>
            </a:endParaRPr>
          </a:p>
          <a:p>
            <a:pPr indent="0" lvl="0" marL="0" marR="0" rtl="0" algn="l">
              <a:lnSpc>
                <a:spcPct val="90000"/>
              </a:lnSpc>
              <a:spcBef>
                <a:spcPts val="1000"/>
              </a:spcBef>
              <a:spcAft>
                <a:spcPts val="0"/>
              </a:spcAft>
              <a:buSzPts val="1800"/>
              <a:buNone/>
            </a:pPr>
            <a:r>
              <a:t/>
            </a:r>
            <a:endParaRPr>
              <a:solidFill>
                <a:schemeClr val="lt1"/>
              </a:solidFill>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g322cfc2c4ff_0_23" title="Capture d’écran 2025-09-20 à 09.21.23.png"/>
          <p:cNvPicPr preferRelativeResize="0"/>
          <p:nvPr/>
        </p:nvPicPr>
        <p:blipFill rotWithShape="1">
          <a:blip r:embed="rId3">
            <a:alphaModFix/>
          </a:blip>
          <a:srcRect b="41524" l="0" r="0" t="0"/>
          <a:stretch/>
        </p:blipFill>
        <p:spPr>
          <a:xfrm>
            <a:off x="818013" y="176344"/>
            <a:ext cx="8808724" cy="5890400"/>
          </a:xfrm>
          <a:prstGeom prst="rect">
            <a:avLst/>
          </a:prstGeom>
          <a:noFill/>
          <a:ln>
            <a:noFill/>
          </a:ln>
        </p:spPr>
      </p:pic>
      <p:pic>
        <p:nvPicPr>
          <p:cNvPr id="204" name="Google Shape;204;g322cfc2c4ff_0_23" title="Capture d’écran 2025-09-20 à 09.21.23.png"/>
          <p:cNvPicPr preferRelativeResize="0"/>
          <p:nvPr/>
        </p:nvPicPr>
        <p:blipFill rotWithShape="1">
          <a:blip r:embed="rId3">
            <a:alphaModFix/>
          </a:blip>
          <a:srcRect b="-5903" l="13502" r="0" t="95808"/>
          <a:stretch/>
        </p:blipFill>
        <p:spPr>
          <a:xfrm>
            <a:off x="818025" y="6125000"/>
            <a:ext cx="8808700" cy="1175650"/>
          </a:xfrm>
          <a:prstGeom prst="rect">
            <a:avLst/>
          </a:prstGeom>
          <a:noFill/>
          <a:ln>
            <a:noFill/>
          </a:ln>
        </p:spPr>
      </p:pic>
      <p:sp>
        <p:nvSpPr>
          <p:cNvPr id="205" name="Google Shape;205;g322cfc2c4ff_0_23"/>
          <p:cNvSpPr txBox="1"/>
          <p:nvPr/>
        </p:nvSpPr>
        <p:spPr>
          <a:xfrm>
            <a:off x="9626725" y="3003350"/>
            <a:ext cx="2211000" cy="107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fr-CH" sz="1500" u="none" cap="none" strike="noStrike">
                <a:solidFill>
                  <a:schemeClr val="lt1"/>
                </a:solidFill>
                <a:latin typeface="Montserrat"/>
                <a:ea typeface="Montserrat"/>
                <a:cs typeface="Montserrat"/>
                <a:sym typeface="Montserrat"/>
              </a:rPr>
              <a:t>Observatoire du bénévolat 2025</a:t>
            </a:r>
            <a:endParaRPr b="0" i="0" sz="32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Alternates"/>
              <a:buNone/>
            </a:pPr>
            <a:r>
              <a:rPr lang="fr-CH">
                <a:solidFill>
                  <a:schemeClr val="lt1"/>
                </a:solidFill>
                <a:latin typeface="Montserrat Alternates"/>
                <a:ea typeface="Montserrat Alternates"/>
                <a:cs typeface="Montserrat Alternates"/>
                <a:sym typeface="Montserrat Alternates"/>
              </a:rPr>
              <a:t>Le programme </a:t>
            </a:r>
            <a:r>
              <a:rPr i="1" lang="fr-CH">
                <a:solidFill>
                  <a:srgbClr val="F4D02B"/>
                </a:solidFill>
                <a:latin typeface="Montserrat Alternates"/>
                <a:ea typeface="Montserrat Alternates"/>
                <a:cs typeface="Montserrat Alternates"/>
                <a:sym typeface="Montserrat Alternates"/>
              </a:rPr>
              <a:t>À nous de jouer !</a:t>
            </a:r>
            <a:endParaRPr>
              <a:solidFill>
                <a:srgbClr val="F4D02B"/>
              </a:solidFill>
            </a:endParaRPr>
          </a:p>
        </p:txBody>
      </p:sp>
      <p:sp>
        <p:nvSpPr>
          <p:cNvPr id="91" name="Google Shape;91;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fr-CH" sz="2400">
                <a:solidFill>
                  <a:schemeClr val="lt1"/>
                </a:solidFill>
                <a:latin typeface="Open Sans"/>
                <a:ea typeface="Open Sans"/>
                <a:cs typeface="Open Sans"/>
                <a:sym typeface="Open Sans"/>
              </a:rPr>
              <a:t>P</a:t>
            </a:r>
            <a:r>
              <a:rPr b="0" i="0" lang="fr-CH" sz="2400">
                <a:solidFill>
                  <a:schemeClr val="lt1"/>
                </a:solidFill>
                <a:latin typeface="Open Sans"/>
                <a:ea typeface="Open Sans"/>
                <a:cs typeface="Open Sans"/>
                <a:sym typeface="Open Sans"/>
              </a:rPr>
              <a:t>rogramme éducatif et de soutien associatif qui valorise et encourage l’engagement des jeunes dans des projets et associations</a:t>
            </a:r>
            <a:endParaRPr/>
          </a:p>
          <a:p>
            <a:pPr indent="0" lvl="0" marL="0" rtl="0" algn="l">
              <a:lnSpc>
                <a:spcPct val="90000"/>
              </a:lnSpc>
              <a:spcBef>
                <a:spcPts val="1000"/>
              </a:spcBef>
              <a:spcAft>
                <a:spcPts val="0"/>
              </a:spcAft>
              <a:buClr>
                <a:schemeClr val="dk1"/>
              </a:buClr>
              <a:buSzPts val="2400"/>
              <a:buNone/>
            </a:pPr>
            <a:r>
              <a:t/>
            </a:r>
            <a:endParaRPr b="0" i="0" sz="2400">
              <a:solidFill>
                <a:schemeClr val="lt1"/>
              </a:solidFill>
              <a:latin typeface="Open Sans"/>
              <a:ea typeface="Open Sans"/>
              <a:cs typeface="Open Sans"/>
              <a:sym typeface="Open Sans"/>
            </a:endParaRPr>
          </a:p>
          <a:p>
            <a:pPr indent="-228600" lvl="0" marL="228600" rtl="0" algn="l">
              <a:lnSpc>
                <a:spcPct val="90000"/>
              </a:lnSpc>
              <a:spcBef>
                <a:spcPts val="1000"/>
              </a:spcBef>
              <a:spcAft>
                <a:spcPts val="0"/>
              </a:spcAft>
              <a:buClr>
                <a:schemeClr val="lt1"/>
              </a:buClr>
              <a:buSzPts val="2400"/>
              <a:buChar char="•"/>
            </a:pPr>
            <a:r>
              <a:rPr lang="fr-CH" sz="2400">
                <a:solidFill>
                  <a:schemeClr val="lt1"/>
                </a:solidFill>
                <a:latin typeface="Open Sans"/>
                <a:ea typeface="Open Sans"/>
                <a:cs typeface="Open Sans"/>
                <a:sym typeface="Open Sans"/>
              </a:rPr>
              <a:t>Spécificités : une vision transversale et plurielle de l’engagement ; une ambition fédératrice</a:t>
            </a:r>
            <a:endParaRPr/>
          </a:p>
          <a:p>
            <a:pPr indent="0" lvl="0" marL="0" rtl="0" algn="l">
              <a:lnSpc>
                <a:spcPct val="90000"/>
              </a:lnSpc>
              <a:spcBef>
                <a:spcPts val="1000"/>
              </a:spcBef>
              <a:spcAft>
                <a:spcPts val="0"/>
              </a:spcAft>
              <a:buSzPts val="1800"/>
              <a:buNone/>
            </a:pPr>
            <a:r>
              <a:t/>
            </a:r>
            <a:endParaRPr sz="2000">
              <a:solidFill>
                <a:schemeClr val="lt1"/>
              </a:solidFill>
              <a:latin typeface="Open Sans"/>
              <a:ea typeface="Open Sans"/>
              <a:cs typeface="Open Sans"/>
              <a:sym typeface="Open Sans"/>
            </a:endParaRPr>
          </a:p>
        </p:txBody>
      </p:sp>
      <p:pic>
        <p:nvPicPr>
          <p:cNvPr id="92" name="Google Shape;92;p2"/>
          <p:cNvPicPr preferRelativeResize="0"/>
          <p:nvPr/>
        </p:nvPicPr>
        <p:blipFill rotWithShape="1">
          <a:blip r:embed="rId3">
            <a:alphaModFix/>
          </a:blip>
          <a:srcRect b="0" l="0" r="0" t="0"/>
          <a:stretch/>
        </p:blipFill>
        <p:spPr>
          <a:xfrm>
            <a:off x="9317907" y="3708925"/>
            <a:ext cx="2783950" cy="27839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38216ae1028_0_0"/>
          <p:cNvSpPr txBox="1"/>
          <p:nvPr/>
        </p:nvSpPr>
        <p:spPr>
          <a:xfrm>
            <a:off x="9592825" y="3003325"/>
            <a:ext cx="2211000" cy="107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fr-CH" sz="1500" u="none" cap="none" strike="noStrike">
                <a:solidFill>
                  <a:schemeClr val="lt1"/>
                </a:solidFill>
                <a:latin typeface="Montserrat"/>
                <a:ea typeface="Montserrat"/>
                <a:cs typeface="Montserrat"/>
                <a:sym typeface="Montserrat"/>
              </a:rPr>
              <a:t>Observatoire du bénévolat 2025</a:t>
            </a:r>
            <a:endParaRPr b="0" i="0" sz="32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211" name="Google Shape;211;g38216ae1028_0_0" title="Capture d’écran 2025-08-25 à 16.40.58.png"/>
          <p:cNvPicPr preferRelativeResize="0"/>
          <p:nvPr/>
        </p:nvPicPr>
        <p:blipFill rotWithShape="1">
          <a:blip r:embed="rId3">
            <a:alphaModFix/>
          </a:blip>
          <a:srcRect b="0" l="0" r="1166" t="7330"/>
          <a:stretch/>
        </p:blipFill>
        <p:spPr>
          <a:xfrm>
            <a:off x="943275" y="392550"/>
            <a:ext cx="8422924" cy="60729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322cfc2c4ff_0_11"/>
          <p:cNvSpPr txBox="1"/>
          <p:nvPr>
            <p:ph type="title"/>
          </p:nvPr>
        </p:nvSpPr>
        <p:spPr>
          <a:xfrm>
            <a:off x="838200" y="365125"/>
            <a:ext cx="95952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fr-CH">
                <a:solidFill>
                  <a:schemeClr val="lt1"/>
                </a:solidFill>
                <a:latin typeface="Montserrat Alternates"/>
                <a:ea typeface="Montserrat Alternates"/>
                <a:cs typeface="Montserrat Alternates"/>
                <a:sym typeface="Montserrat Alternates"/>
              </a:rPr>
              <a:t>Une étude intéressante de l’IFFP en 2019</a:t>
            </a:r>
            <a:endParaRPr/>
          </a:p>
        </p:txBody>
      </p:sp>
      <p:sp>
        <p:nvSpPr>
          <p:cNvPr id="217" name="Google Shape;217;g322cfc2c4ff_0_11"/>
          <p:cNvSpPr txBox="1"/>
          <p:nvPr>
            <p:ph idx="1" type="body"/>
          </p:nvPr>
        </p:nvSpPr>
        <p:spPr>
          <a:xfrm>
            <a:off x="838200" y="1825625"/>
            <a:ext cx="10679700" cy="45489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1000"/>
              </a:spcBef>
              <a:spcAft>
                <a:spcPts val="0"/>
              </a:spcAft>
              <a:buSzPts val="1800"/>
              <a:buNone/>
            </a:pPr>
            <a:r>
              <a:rPr lang="fr-CH">
                <a:solidFill>
                  <a:schemeClr val="lt1"/>
                </a:solidFill>
                <a:latin typeface="Open Sans"/>
                <a:ea typeface="Open Sans"/>
                <a:cs typeface="Open Sans"/>
                <a:sym typeface="Open Sans"/>
              </a:rPr>
              <a:t>Les </a:t>
            </a:r>
            <a:r>
              <a:rPr lang="fr-CH">
                <a:solidFill>
                  <a:srgbClr val="F4D02B"/>
                </a:solidFill>
                <a:latin typeface="Open Sans"/>
                <a:ea typeface="Open Sans"/>
                <a:cs typeface="Open Sans"/>
                <a:sym typeface="Open Sans"/>
              </a:rPr>
              <a:t>motivations</a:t>
            </a:r>
            <a:r>
              <a:rPr lang="fr-CH">
                <a:solidFill>
                  <a:schemeClr val="lt1"/>
                </a:solidFill>
                <a:latin typeface="Open Sans"/>
                <a:ea typeface="Open Sans"/>
                <a:cs typeface="Open Sans"/>
                <a:sym typeface="Open Sans"/>
              </a:rPr>
              <a:t> à s’engager de 40 jeunes de 16-25 ans</a:t>
            </a:r>
            <a:endParaRPr>
              <a:solidFill>
                <a:schemeClr val="lt1"/>
              </a:solidFill>
              <a:latin typeface="Open Sans"/>
              <a:ea typeface="Open Sans"/>
              <a:cs typeface="Open Sans"/>
              <a:sym typeface="Open Sans"/>
            </a:endParaRPr>
          </a:p>
          <a:p>
            <a:pPr indent="0" lvl="0" marL="0" rtl="0" algn="l">
              <a:lnSpc>
                <a:spcPct val="90000"/>
              </a:lnSpc>
              <a:spcBef>
                <a:spcPts val="1000"/>
              </a:spcBef>
              <a:spcAft>
                <a:spcPts val="0"/>
              </a:spcAft>
              <a:buSzPts val="1800"/>
              <a:buNone/>
            </a:pPr>
            <a:r>
              <a:t/>
            </a:r>
            <a:endParaRPr>
              <a:solidFill>
                <a:schemeClr val="lt1"/>
              </a:solidFill>
              <a:latin typeface="Open Sans"/>
              <a:ea typeface="Open Sans"/>
              <a:cs typeface="Open Sans"/>
              <a:sym typeface="Open Sans"/>
            </a:endParaRPr>
          </a:p>
          <a:p>
            <a:pPr indent="-342900" lvl="0" marL="457200" rtl="0" algn="l">
              <a:lnSpc>
                <a:spcPct val="90000"/>
              </a:lnSpc>
              <a:spcBef>
                <a:spcPts val="1000"/>
              </a:spcBef>
              <a:spcAft>
                <a:spcPts val="0"/>
              </a:spcAft>
              <a:buClr>
                <a:schemeClr val="lt1"/>
              </a:buClr>
              <a:buSzPts val="1800"/>
              <a:buFont typeface="Open Sans"/>
              <a:buChar char="-"/>
            </a:pPr>
            <a:r>
              <a:rPr lang="fr-CH">
                <a:solidFill>
                  <a:schemeClr val="lt1"/>
                </a:solidFill>
                <a:latin typeface="Open Sans"/>
                <a:ea typeface="Open Sans"/>
                <a:cs typeface="Open Sans"/>
                <a:sym typeface="Open Sans"/>
              </a:rPr>
              <a:t>Les </a:t>
            </a:r>
            <a:r>
              <a:rPr b="1" lang="fr-CH">
                <a:solidFill>
                  <a:schemeClr val="lt1"/>
                </a:solidFill>
                <a:latin typeface="Open Sans"/>
                <a:ea typeface="Open Sans"/>
                <a:cs typeface="Open Sans"/>
                <a:sym typeface="Open Sans"/>
              </a:rPr>
              <a:t>relations</a:t>
            </a:r>
            <a:r>
              <a:rPr lang="fr-CH">
                <a:solidFill>
                  <a:schemeClr val="lt1"/>
                </a:solidFill>
                <a:latin typeface="Open Sans"/>
                <a:ea typeface="Open Sans"/>
                <a:cs typeface="Open Sans"/>
                <a:sym typeface="Open Sans"/>
              </a:rPr>
              <a:t> jouent un rôle important </a:t>
            </a:r>
            <a:endParaRPr>
              <a:solidFill>
                <a:schemeClr val="lt1"/>
              </a:solidFill>
              <a:latin typeface="Open Sans"/>
              <a:ea typeface="Open Sans"/>
              <a:cs typeface="Open Sans"/>
              <a:sym typeface="Open Sans"/>
            </a:endParaRPr>
          </a:p>
          <a:p>
            <a:pPr indent="-342900" lvl="0" marL="457200" rtl="0" algn="l">
              <a:lnSpc>
                <a:spcPct val="100000"/>
              </a:lnSpc>
              <a:spcBef>
                <a:spcPts val="0"/>
              </a:spcBef>
              <a:spcAft>
                <a:spcPts val="0"/>
              </a:spcAft>
              <a:buClr>
                <a:schemeClr val="lt1"/>
              </a:buClr>
              <a:buSzPts val="1800"/>
              <a:buFont typeface="Open Sans"/>
              <a:buChar char="-"/>
            </a:pPr>
            <a:r>
              <a:rPr lang="fr-CH">
                <a:solidFill>
                  <a:schemeClr val="lt1"/>
                </a:solidFill>
                <a:latin typeface="Open Sans"/>
                <a:ea typeface="Open Sans"/>
                <a:cs typeface="Open Sans"/>
                <a:sym typeface="Open Sans"/>
              </a:rPr>
              <a:t>Désir de combiner l’agréable et </a:t>
            </a:r>
            <a:r>
              <a:rPr b="1" lang="fr-CH">
                <a:solidFill>
                  <a:schemeClr val="lt1"/>
                </a:solidFill>
                <a:latin typeface="Open Sans"/>
                <a:ea typeface="Open Sans"/>
                <a:cs typeface="Open Sans"/>
                <a:sym typeface="Open Sans"/>
              </a:rPr>
              <a:t>l’utile </a:t>
            </a:r>
            <a:endParaRPr>
              <a:solidFill>
                <a:schemeClr val="lt1"/>
              </a:solidFill>
              <a:latin typeface="Open Sans"/>
              <a:ea typeface="Open Sans"/>
              <a:cs typeface="Open Sans"/>
              <a:sym typeface="Open Sans"/>
            </a:endParaRPr>
          </a:p>
          <a:p>
            <a:pPr indent="-342900" lvl="0" marL="457200" rtl="0" algn="l">
              <a:lnSpc>
                <a:spcPct val="100000"/>
              </a:lnSpc>
              <a:spcBef>
                <a:spcPts val="0"/>
              </a:spcBef>
              <a:spcAft>
                <a:spcPts val="0"/>
              </a:spcAft>
              <a:buClr>
                <a:schemeClr val="lt1"/>
              </a:buClr>
              <a:buSzPts val="1800"/>
              <a:buFont typeface="Open Sans"/>
              <a:buChar char="-"/>
            </a:pPr>
            <a:r>
              <a:rPr lang="fr-CH">
                <a:solidFill>
                  <a:schemeClr val="lt1"/>
                </a:solidFill>
                <a:latin typeface="Open Sans"/>
                <a:ea typeface="Open Sans"/>
                <a:cs typeface="Open Sans"/>
                <a:sym typeface="Open Sans"/>
              </a:rPr>
              <a:t>Importance des récompenses</a:t>
            </a:r>
            <a:r>
              <a:rPr b="1" lang="fr-CH">
                <a:solidFill>
                  <a:schemeClr val="lt1"/>
                </a:solidFill>
                <a:latin typeface="Open Sans"/>
                <a:ea typeface="Open Sans"/>
                <a:cs typeface="Open Sans"/>
                <a:sym typeface="Open Sans"/>
              </a:rPr>
              <a:t> </a:t>
            </a:r>
            <a:r>
              <a:rPr lang="fr-CH">
                <a:solidFill>
                  <a:schemeClr val="lt1"/>
                </a:solidFill>
                <a:latin typeface="Open Sans"/>
                <a:ea typeface="Open Sans"/>
                <a:cs typeface="Open Sans"/>
                <a:sym typeface="Open Sans"/>
              </a:rPr>
              <a:t>et</a:t>
            </a:r>
            <a:r>
              <a:rPr b="1" lang="fr-CH">
                <a:solidFill>
                  <a:schemeClr val="lt1"/>
                </a:solidFill>
                <a:latin typeface="Open Sans"/>
                <a:ea typeface="Open Sans"/>
                <a:cs typeface="Open Sans"/>
                <a:sym typeface="Open Sans"/>
              </a:rPr>
              <a:t> reconnaissance</a:t>
            </a:r>
            <a:endParaRPr b="1">
              <a:solidFill>
                <a:schemeClr val="lt1"/>
              </a:solidFill>
              <a:latin typeface="Open Sans"/>
              <a:ea typeface="Open Sans"/>
              <a:cs typeface="Open Sans"/>
              <a:sym typeface="Open Sans"/>
            </a:endParaRPr>
          </a:p>
          <a:p>
            <a:pPr indent="0" lvl="0" marL="457200" rtl="0" algn="l">
              <a:lnSpc>
                <a:spcPct val="100000"/>
              </a:lnSpc>
              <a:spcBef>
                <a:spcPts val="1200"/>
              </a:spcBef>
              <a:spcAft>
                <a:spcPts val="0"/>
              </a:spcAft>
              <a:buSzPts val="1800"/>
              <a:buNone/>
            </a:pPr>
            <a:r>
              <a:t/>
            </a:r>
            <a:endParaRPr>
              <a:solidFill>
                <a:schemeClr val="lt1"/>
              </a:solidFill>
              <a:latin typeface="Open Sans"/>
              <a:ea typeface="Open Sans"/>
              <a:cs typeface="Open Sans"/>
              <a:sym typeface="Open Sans"/>
            </a:endParaRPr>
          </a:p>
          <a:p>
            <a:pPr indent="0" lvl="0" marL="0" rtl="0" algn="l">
              <a:lnSpc>
                <a:spcPct val="100000"/>
              </a:lnSpc>
              <a:spcBef>
                <a:spcPts val="1200"/>
              </a:spcBef>
              <a:spcAft>
                <a:spcPts val="0"/>
              </a:spcAft>
              <a:buSzPts val="1800"/>
              <a:buNone/>
            </a:pPr>
            <a:r>
              <a:rPr lang="fr-CH">
                <a:solidFill>
                  <a:schemeClr val="lt1"/>
                </a:solidFill>
                <a:latin typeface="Open Sans"/>
                <a:ea typeface="Open Sans"/>
                <a:cs typeface="Open Sans"/>
                <a:sym typeface="Open Sans"/>
              </a:rPr>
              <a:t>Et à s’engager sur le long terme ?</a:t>
            </a:r>
            <a:endParaRPr>
              <a:solidFill>
                <a:schemeClr val="lt1"/>
              </a:solidFill>
              <a:latin typeface="Open Sans"/>
              <a:ea typeface="Open Sans"/>
              <a:cs typeface="Open Sans"/>
              <a:sym typeface="Open Sans"/>
            </a:endParaRPr>
          </a:p>
          <a:p>
            <a:pPr indent="-342900" lvl="0" marL="457200" marR="0" rtl="0" algn="l">
              <a:lnSpc>
                <a:spcPct val="100000"/>
              </a:lnSpc>
              <a:spcBef>
                <a:spcPts val="1200"/>
              </a:spcBef>
              <a:spcAft>
                <a:spcPts val="0"/>
              </a:spcAft>
              <a:buClr>
                <a:schemeClr val="lt1"/>
              </a:buClr>
              <a:buSzPts val="1800"/>
              <a:buFont typeface="Open Sans"/>
              <a:buChar char="-"/>
            </a:pPr>
            <a:r>
              <a:rPr lang="fr-CH">
                <a:solidFill>
                  <a:schemeClr val="lt1"/>
                </a:solidFill>
                <a:latin typeface="Open Sans"/>
                <a:ea typeface="Open Sans"/>
                <a:cs typeface="Open Sans"/>
                <a:sym typeface="Open Sans"/>
              </a:rPr>
              <a:t>Sentiment d’</a:t>
            </a:r>
            <a:r>
              <a:rPr b="1" lang="fr-CH">
                <a:solidFill>
                  <a:schemeClr val="lt1"/>
                </a:solidFill>
                <a:latin typeface="Open Sans"/>
                <a:ea typeface="Open Sans"/>
                <a:cs typeface="Open Sans"/>
                <a:sym typeface="Open Sans"/>
              </a:rPr>
              <a:t>appartenance </a:t>
            </a:r>
            <a:endParaRPr>
              <a:solidFill>
                <a:schemeClr val="lt1"/>
              </a:solidFill>
              <a:latin typeface="Open Sans"/>
              <a:ea typeface="Open Sans"/>
              <a:cs typeface="Open Sans"/>
              <a:sym typeface="Open Sans"/>
            </a:endParaRPr>
          </a:p>
          <a:p>
            <a:pPr indent="-342900" lvl="0" marL="457200" marR="0" rtl="0" algn="l">
              <a:lnSpc>
                <a:spcPct val="100000"/>
              </a:lnSpc>
              <a:spcBef>
                <a:spcPts val="0"/>
              </a:spcBef>
              <a:spcAft>
                <a:spcPts val="0"/>
              </a:spcAft>
              <a:buClr>
                <a:schemeClr val="lt1"/>
              </a:buClr>
              <a:buSzPts val="1800"/>
              <a:buFont typeface="Open Sans"/>
              <a:buChar char="-"/>
            </a:pPr>
            <a:r>
              <a:rPr lang="fr-CH">
                <a:solidFill>
                  <a:schemeClr val="lt1"/>
                </a:solidFill>
                <a:latin typeface="Open Sans"/>
                <a:ea typeface="Open Sans"/>
                <a:cs typeface="Open Sans"/>
                <a:sym typeface="Open Sans"/>
              </a:rPr>
              <a:t>Se sentir </a:t>
            </a:r>
            <a:r>
              <a:rPr b="1" lang="fr-CH">
                <a:solidFill>
                  <a:schemeClr val="lt1"/>
                </a:solidFill>
                <a:latin typeface="Open Sans"/>
                <a:ea typeface="Open Sans"/>
                <a:cs typeface="Open Sans"/>
                <a:sym typeface="Open Sans"/>
              </a:rPr>
              <a:t>digne de confiance </a:t>
            </a:r>
            <a:r>
              <a:rPr lang="fr-CH">
                <a:solidFill>
                  <a:schemeClr val="lt1"/>
                </a:solidFill>
                <a:latin typeface="Open Sans"/>
                <a:ea typeface="Open Sans"/>
                <a:cs typeface="Open Sans"/>
                <a:sym typeface="Open Sans"/>
              </a:rPr>
              <a:t>(responsabilité)</a:t>
            </a:r>
            <a:endParaRPr>
              <a:solidFill>
                <a:schemeClr val="lt1"/>
              </a:solidFill>
              <a:latin typeface="Open Sans"/>
              <a:ea typeface="Open Sans"/>
              <a:cs typeface="Open Sans"/>
              <a:sym typeface="Open Sans"/>
            </a:endParaRPr>
          </a:p>
          <a:p>
            <a:pPr indent="-342900" lvl="0" marL="457200" marR="0" rtl="0" algn="l">
              <a:lnSpc>
                <a:spcPct val="100000"/>
              </a:lnSpc>
              <a:spcBef>
                <a:spcPts val="0"/>
              </a:spcBef>
              <a:spcAft>
                <a:spcPts val="0"/>
              </a:spcAft>
              <a:buClr>
                <a:schemeClr val="lt1"/>
              </a:buClr>
              <a:buSzPts val="1800"/>
              <a:buFont typeface="Open Sans"/>
              <a:buChar char="-"/>
            </a:pPr>
            <a:r>
              <a:rPr b="1" lang="fr-CH">
                <a:solidFill>
                  <a:schemeClr val="lt1"/>
                </a:solidFill>
                <a:latin typeface="Open Sans"/>
                <a:ea typeface="Open Sans"/>
                <a:cs typeface="Open Sans"/>
                <a:sym typeface="Open Sans"/>
              </a:rPr>
              <a:t>Réputation</a:t>
            </a:r>
            <a:r>
              <a:rPr lang="fr-CH">
                <a:solidFill>
                  <a:schemeClr val="lt1"/>
                </a:solidFill>
                <a:latin typeface="Open Sans"/>
                <a:ea typeface="Open Sans"/>
                <a:cs typeface="Open Sans"/>
                <a:sym typeface="Open Sans"/>
              </a:rPr>
              <a:t> de l’engagement associatif (prestige)</a:t>
            </a:r>
            <a:endParaRPr>
              <a:solidFill>
                <a:schemeClr val="lt1"/>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381c3b39728_6_2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Alternates"/>
              <a:buNone/>
            </a:pPr>
            <a:r>
              <a:rPr lang="fr-CH">
                <a:solidFill>
                  <a:schemeClr val="lt1"/>
                </a:solidFill>
                <a:latin typeface="Montserrat Alternates"/>
                <a:ea typeface="Montserrat Alternates"/>
                <a:cs typeface="Montserrat Alternates"/>
                <a:sym typeface="Montserrat Alternates"/>
              </a:rPr>
              <a:t>Les 3 leviers </a:t>
            </a:r>
            <a:endParaRPr/>
          </a:p>
        </p:txBody>
      </p:sp>
      <p:sp>
        <p:nvSpPr>
          <p:cNvPr id="223" name="Google Shape;223;g381c3b39728_6_25"/>
          <p:cNvSpPr txBox="1"/>
          <p:nvPr>
            <p:ph idx="1" type="body"/>
          </p:nvPr>
        </p:nvSpPr>
        <p:spPr>
          <a:xfrm>
            <a:off x="1696500" y="1861725"/>
            <a:ext cx="8799000" cy="43512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1000"/>
              </a:spcBef>
              <a:spcAft>
                <a:spcPts val="0"/>
              </a:spcAft>
              <a:buSzPts val="1800"/>
              <a:buNone/>
            </a:pPr>
            <a:r>
              <a:t/>
            </a:r>
            <a:endParaRPr sz="4200">
              <a:solidFill>
                <a:srgbClr val="F4D02B"/>
              </a:solidFill>
              <a:latin typeface="Open Sans"/>
              <a:ea typeface="Open Sans"/>
              <a:cs typeface="Open Sans"/>
              <a:sym typeface="Open Sans"/>
            </a:endParaRPr>
          </a:p>
          <a:p>
            <a:pPr indent="-495300" lvl="0" marL="914400" marR="0" rtl="0" algn="l">
              <a:lnSpc>
                <a:spcPct val="90000"/>
              </a:lnSpc>
              <a:spcBef>
                <a:spcPts val="1000"/>
              </a:spcBef>
              <a:spcAft>
                <a:spcPts val="0"/>
              </a:spcAft>
              <a:buClr>
                <a:schemeClr val="lt1"/>
              </a:buClr>
              <a:buSzPts val="4200"/>
              <a:buFont typeface="Open Sans"/>
              <a:buAutoNum type="arabicPeriod"/>
            </a:pPr>
            <a:r>
              <a:rPr lang="fr-CH" sz="4200">
                <a:solidFill>
                  <a:schemeClr val="lt1"/>
                </a:solidFill>
                <a:latin typeface="Open Sans"/>
                <a:ea typeface="Open Sans"/>
                <a:cs typeface="Open Sans"/>
                <a:sym typeface="Open Sans"/>
              </a:rPr>
              <a:t>Motiver ✔</a:t>
            </a:r>
            <a:endParaRPr sz="4200">
              <a:solidFill>
                <a:schemeClr val="lt1"/>
              </a:solidFill>
              <a:latin typeface="Open Sans"/>
              <a:ea typeface="Open Sans"/>
              <a:cs typeface="Open Sans"/>
              <a:sym typeface="Open Sans"/>
            </a:endParaRPr>
          </a:p>
          <a:p>
            <a:pPr indent="0" lvl="0" marL="914400" marR="0" rtl="0" algn="l">
              <a:lnSpc>
                <a:spcPct val="90000"/>
              </a:lnSpc>
              <a:spcBef>
                <a:spcPts val="1000"/>
              </a:spcBef>
              <a:spcAft>
                <a:spcPts val="0"/>
              </a:spcAft>
              <a:buSzPts val="1800"/>
              <a:buNone/>
            </a:pPr>
            <a:r>
              <a:t/>
            </a:r>
            <a:endParaRPr sz="4200">
              <a:solidFill>
                <a:schemeClr val="lt1"/>
              </a:solidFill>
              <a:latin typeface="Open Sans"/>
              <a:ea typeface="Open Sans"/>
              <a:cs typeface="Open Sans"/>
              <a:sym typeface="Open Sans"/>
            </a:endParaRPr>
          </a:p>
          <a:p>
            <a:pPr indent="-495300" lvl="0" marL="914400" marR="0" rtl="0" algn="l">
              <a:lnSpc>
                <a:spcPct val="90000"/>
              </a:lnSpc>
              <a:spcBef>
                <a:spcPts val="1000"/>
              </a:spcBef>
              <a:spcAft>
                <a:spcPts val="0"/>
              </a:spcAft>
              <a:buClr>
                <a:srgbClr val="F4D02B"/>
              </a:buClr>
              <a:buSzPts val="4200"/>
              <a:buFont typeface="Open Sans"/>
              <a:buAutoNum type="arabicPeriod"/>
            </a:pPr>
            <a:r>
              <a:rPr lang="fr-CH" sz="4200">
                <a:solidFill>
                  <a:srgbClr val="F4D02B"/>
                </a:solidFill>
                <a:latin typeface="Open Sans"/>
                <a:ea typeface="Open Sans"/>
                <a:cs typeface="Open Sans"/>
                <a:sym typeface="Open Sans"/>
              </a:rPr>
              <a:t>Donner les ressources</a:t>
            </a:r>
            <a:endParaRPr sz="4200">
              <a:solidFill>
                <a:srgbClr val="F4D02B"/>
              </a:solidFill>
              <a:latin typeface="Open Sans"/>
              <a:ea typeface="Open Sans"/>
              <a:cs typeface="Open Sans"/>
              <a:sym typeface="Open Sans"/>
            </a:endParaRPr>
          </a:p>
          <a:p>
            <a:pPr indent="0" lvl="0" marL="0" marR="0" rtl="0" algn="l">
              <a:lnSpc>
                <a:spcPct val="90000"/>
              </a:lnSpc>
              <a:spcBef>
                <a:spcPts val="1000"/>
              </a:spcBef>
              <a:spcAft>
                <a:spcPts val="0"/>
              </a:spcAft>
              <a:buSzPts val="1800"/>
              <a:buNone/>
            </a:pPr>
            <a:r>
              <a:t/>
            </a:r>
            <a:endParaRPr sz="4200">
              <a:solidFill>
                <a:schemeClr val="lt1"/>
              </a:solidFill>
              <a:latin typeface="Open Sans"/>
              <a:ea typeface="Open Sans"/>
              <a:cs typeface="Open Sans"/>
              <a:sym typeface="Open Sans"/>
            </a:endParaRPr>
          </a:p>
          <a:p>
            <a:pPr indent="-495300" lvl="0" marL="914400" marR="0" rtl="0" algn="l">
              <a:lnSpc>
                <a:spcPct val="90000"/>
              </a:lnSpc>
              <a:spcBef>
                <a:spcPts val="1000"/>
              </a:spcBef>
              <a:spcAft>
                <a:spcPts val="0"/>
              </a:spcAft>
              <a:buClr>
                <a:schemeClr val="lt1"/>
              </a:buClr>
              <a:buSzPts val="4200"/>
              <a:buFont typeface="Open Sans"/>
              <a:buAutoNum type="arabicPeriod"/>
            </a:pPr>
            <a:r>
              <a:rPr lang="fr-CH" sz="4200">
                <a:solidFill>
                  <a:schemeClr val="lt1"/>
                </a:solidFill>
                <a:latin typeface="Open Sans"/>
                <a:ea typeface="Open Sans"/>
                <a:cs typeface="Open Sans"/>
                <a:sym typeface="Open Sans"/>
              </a:rPr>
              <a:t>Solliciter</a:t>
            </a:r>
            <a:endParaRPr>
              <a:solidFill>
                <a:schemeClr val="lt1"/>
              </a:solidFill>
              <a:latin typeface="Open Sans"/>
              <a:ea typeface="Open Sans"/>
              <a:cs typeface="Open Sans"/>
              <a:sym typeface="Open Sans"/>
            </a:endParaRPr>
          </a:p>
          <a:p>
            <a:pPr indent="0" lvl="0" marL="0" marR="0" rtl="0" algn="l">
              <a:lnSpc>
                <a:spcPct val="90000"/>
              </a:lnSpc>
              <a:spcBef>
                <a:spcPts val="1000"/>
              </a:spcBef>
              <a:spcAft>
                <a:spcPts val="0"/>
              </a:spcAft>
              <a:buSzPts val="1800"/>
              <a:buNone/>
            </a:pPr>
            <a:r>
              <a:t/>
            </a:r>
            <a:endParaRPr>
              <a:solidFill>
                <a:schemeClr val="lt1"/>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380212a2ea3_0_3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Alternates"/>
              <a:buNone/>
            </a:pPr>
            <a:r>
              <a:rPr lang="fr-CH">
                <a:solidFill>
                  <a:schemeClr val="lt1"/>
                </a:solidFill>
                <a:latin typeface="Montserrat Alternates"/>
                <a:ea typeface="Montserrat Alternates"/>
                <a:cs typeface="Montserrat Alternates"/>
                <a:sym typeface="Montserrat Alternates"/>
              </a:rPr>
              <a:t>Ressources existantes</a:t>
            </a:r>
            <a:endParaRPr/>
          </a:p>
        </p:txBody>
      </p:sp>
      <p:sp>
        <p:nvSpPr>
          <p:cNvPr id="229" name="Google Shape;229;g380212a2ea3_0_38"/>
          <p:cNvSpPr txBox="1"/>
          <p:nvPr>
            <p:ph idx="1" type="body"/>
          </p:nvPr>
        </p:nvSpPr>
        <p:spPr>
          <a:xfrm>
            <a:off x="838200" y="1690825"/>
            <a:ext cx="10515600" cy="49443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1000"/>
              </a:spcBef>
              <a:spcAft>
                <a:spcPts val="0"/>
              </a:spcAft>
              <a:buClr>
                <a:srgbClr val="F4D02B"/>
              </a:buClr>
              <a:buSzPts val="2800"/>
              <a:buFont typeface="Open Sans"/>
              <a:buChar char="-"/>
            </a:pPr>
            <a:r>
              <a:rPr lang="fr-CH" u="sng">
                <a:solidFill>
                  <a:srgbClr val="F4D02B"/>
                </a:solidFill>
                <a:latin typeface="Open Sans"/>
                <a:ea typeface="Open Sans"/>
                <a:cs typeface="Open Sans"/>
                <a:sym typeface="Open Sans"/>
                <a:hlinkClick r:id="rId3">
                  <a:extLst>
                    <a:ext uri="{A12FA001-AC4F-418D-AE19-62706E023703}">
                      <ahyp:hlinkClr val="tx"/>
                    </a:ext>
                  </a:extLst>
                </a:hlinkClick>
              </a:rPr>
              <a:t>Dossier bénévolat</a:t>
            </a:r>
            <a:endParaRPr>
              <a:solidFill>
                <a:srgbClr val="F4D02B"/>
              </a:solidFill>
            </a:endParaRPr>
          </a:p>
          <a:p>
            <a:pPr indent="-228600" lvl="0" marL="228600" rtl="0" algn="l">
              <a:lnSpc>
                <a:spcPct val="90000"/>
              </a:lnSpc>
              <a:spcBef>
                <a:spcPts val="1000"/>
              </a:spcBef>
              <a:spcAft>
                <a:spcPts val="0"/>
              </a:spcAft>
              <a:buClr>
                <a:srgbClr val="F4D02B"/>
              </a:buClr>
              <a:buSzPts val="2800"/>
              <a:buFont typeface="Open Sans"/>
              <a:buChar char="-"/>
            </a:pPr>
            <a:r>
              <a:rPr lang="fr-CH" u="sng">
                <a:solidFill>
                  <a:srgbClr val="F4D02B"/>
                </a:solidFill>
                <a:latin typeface="Open Sans"/>
                <a:ea typeface="Open Sans"/>
                <a:cs typeface="Open Sans"/>
                <a:sym typeface="Open Sans"/>
                <a:hlinkClick r:id="rId4">
                  <a:extLst>
                    <a:ext uri="{A12FA001-AC4F-418D-AE19-62706E023703}">
                      <ahyp:hlinkClr val="tx"/>
                    </a:ext>
                  </a:extLst>
                </a:hlinkClick>
              </a:rPr>
              <a:t>Congé jeunesse</a:t>
            </a:r>
            <a:endParaRPr>
              <a:solidFill>
                <a:srgbClr val="F4D02B"/>
              </a:solidFill>
              <a:latin typeface="Open Sans"/>
              <a:ea typeface="Open Sans"/>
              <a:cs typeface="Open Sans"/>
              <a:sym typeface="Open Sans"/>
            </a:endParaRPr>
          </a:p>
          <a:p>
            <a:pPr indent="-228600" lvl="0" marL="228600" rtl="0" algn="l">
              <a:lnSpc>
                <a:spcPct val="90000"/>
              </a:lnSpc>
              <a:spcBef>
                <a:spcPts val="1000"/>
              </a:spcBef>
              <a:spcAft>
                <a:spcPts val="0"/>
              </a:spcAft>
              <a:buClr>
                <a:srgbClr val="F4D02B"/>
              </a:buClr>
              <a:buSzPts val="2800"/>
              <a:buFont typeface="Open Sans"/>
              <a:buChar char="-"/>
            </a:pPr>
            <a:r>
              <a:rPr lang="fr-CH" u="sng">
                <a:solidFill>
                  <a:srgbClr val="F4D02B"/>
                </a:solidFill>
                <a:latin typeface="Open Sans"/>
                <a:ea typeface="Open Sans"/>
                <a:cs typeface="Open Sans"/>
                <a:sym typeface="Open Sans"/>
                <a:hlinkClick r:id="rId5">
                  <a:extLst>
                    <a:ext uri="{A12FA001-AC4F-418D-AE19-62706E023703}">
                      <ahyp:hlinkClr val="tx"/>
                    </a:ext>
                  </a:extLst>
                </a:hlinkClick>
              </a:rPr>
              <a:t>Lyoxa</a:t>
            </a:r>
            <a:endParaRPr>
              <a:solidFill>
                <a:srgbClr val="F4D02B"/>
              </a:solidFill>
              <a:latin typeface="Open Sans"/>
              <a:ea typeface="Open Sans"/>
              <a:cs typeface="Open Sans"/>
              <a:sym typeface="Open Sans"/>
            </a:endParaRPr>
          </a:p>
          <a:p>
            <a:pPr indent="-228600" lvl="0" marL="228600" rtl="0" algn="l">
              <a:lnSpc>
                <a:spcPct val="90000"/>
              </a:lnSpc>
              <a:spcBef>
                <a:spcPts val="1000"/>
              </a:spcBef>
              <a:spcAft>
                <a:spcPts val="0"/>
              </a:spcAft>
              <a:buClr>
                <a:srgbClr val="F4D02B"/>
              </a:buClr>
              <a:buSzPts val="2800"/>
              <a:buFont typeface="Open Sans"/>
              <a:buChar char="-"/>
            </a:pPr>
            <a:r>
              <a:rPr lang="fr-CH" u="sng">
                <a:solidFill>
                  <a:srgbClr val="F4D02B"/>
                </a:solidFill>
                <a:latin typeface="Open Sans"/>
                <a:ea typeface="Open Sans"/>
                <a:cs typeface="Open Sans"/>
                <a:sym typeface="Open Sans"/>
                <a:hlinkClick r:id="rId6">
                  <a:extLst>
                    <a:ext uri="{A12FA001-AC4F-418D-AE19-62706E023703}">
                      <ahyp:hlinkClr val="tx"/>
                    </a:ext>
                  </a:extLst>
                </a:hlinkClick>
              </a:rPr>
              <a:t>Jaiunprojet.ch</a:t>
            </a:r>
            <a:endParaRPr>
              <a:solidFill>
                <a:srgbClr val="F4D02B"/>
              </a:solidFill>
              <a:latin typeface="Open Sans"/>
              <a:ea typeface="Open Sans"/>
              <a:cs typeface="Open Sans"/>
              <a:sym typeface="Open Sans"/>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La </a:t>
            </a:r>
            <a:r>
              <a:rPr lang="fr-CH" u="sng">
                <a:solidFill>
                  <a:srgbClr val="F4D02B"/>
                </a:solidFill>
                <a:latin typeface="Open Sans"/>
                <a:ea typeface="Open Sans"/>
                <a:cs typeface="Open Sans"/>
                <a:sym typeface="Open Sans"/>
                <a:hlinkClick r:id="rId7">
                  <a:extLst>
                    <a:ext uri="{A12FA001-AC4F-418D-AE19-62706E023703}">
                      <ahyp:hlinkClr val="tx"/>
                    </a:ext>
                  </a:extLst>
                </a:hlinkClick>
              </a:rPr>
              <a:t>boîte à outils</a:t>
            </a:r>
            <a:r>
              <a:rPr lang="fr-CH">
                <a:solidFill>
                  <a:schemeClr val="lt1"/>
                </a:solidFill>
                <a:latin typeface="Open Sans"/>
                <a:ea typeface="Open Sans"/>
                <a:cs typeface="Open Sans"/>
                <a:sym typeface="Open Sans"/>
              </a:rPr>
              <a:t>, le </a:t>
            </a:r>
            <a:r>
              <a:rPr lang="fr-CH" u="sng">
                <a:solidFill>
                  <a:srgbClr val="F4D02B"/>
                </a:solidFill>
                <a:latin typeface="Open Sans"/>
                <a:ea typeface="Open Sans"/>
                <a:cs typeface="Open Sans"/>
                <a:sym typeface="Open Sans"/>
                <a:hlinkClick r:id="rId8">
                  <a:extLst>
                    <a:ext uri="{A12FA001-AC4F-418D-AE19-62706E023703}">
                      <ahyp:hlinkClr val="tx"/>
                    </a:ext>
                  </a:extLst>
                </a:hlinkClick>
              </a:rPr>
              <a:t>concours</a:t>
            </a:r>
            <a:r>
              <a:rPr lang="fr-CH">
                <a:solidFill>
                  <a:srgbClr val="F4D02B"/>
                </a:solidFill>
                <a:latin typeface="Open Sans"/>
                <a:ea typeface="Open Sans"/>
                <a:cs typeface="Open Sans"/>
                <a:sym typeface="Open Sans"/>
              </a:rPr>
              <a:t> </a:t>
            </a:r>
            <a:r>
              <a:rPr lang="fr-CH">
                <a:solidFill>
                  <a:schemeClr val="lt1"/>
                </a:solidFill>
                <a:latin typeface="Open Sans"/>
                <a:ea typeface="Open Sans"/>
                <a:cs typeface="Open Sans"/>
                <a:sym typeface="Open Sans"/>
              </a:rPr>
              <a:t>et les guides À nous de jouer !</a:t>
            </a:r>
            <a:endParaRPr>
              <a:solidFill>
                <a:schemeClr val="lt1"/>
              </a:solidFill>
              <a:latin typeface="Open Sans"/>
              <a:ea typeface="Open Sans"/>
              <a:cs typeface="Open Sans"/>
              <a:sym typeface="Open Sans"/>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Des appels à projets et subventions </a:t>
            </a:r>
            <a:r>
              <a:rPr i="1" lang="fr-CH">
                <a:solidFill>
                  <a:schemeClr val="lt1"/>
                </a:solidFill>
                <a:latin typeface="Open Sans"/>
                <a:ea typeface="Open Sans"/>
                <a:cs typeface="Open Sans"/>
                <a:sym typeface="Open Sans"/>
              </a:rPr>
              <a:t>destinés aux jeunes</a:t>
            </a:r>
            <a:endParaRPr i="1">
              <a:solidFill>
                <a:schemeClr val="lt1"/>
              </a:solidFill>
              <a:latin typeface="Open Sans"/>
              <a:ea typeface="Open Sans"/>
              <a:cs typeface="Open Sans"/>
              <a:sym typeface="Open Sans"/>
            </a:endParaRPr>
          </a:p>
          <a:p>
            <a:pPr indent="0" lvl="0" marL="0" rtl="0" algn="l">
              <a:lnSpc>
                <a:spcPct val="90000"/>
              </a:lnSpc>
              <a:spcBef>
                <a:spcPts val="1000"/>
              </a:spcBef>
              <a:spcAft>
                <a:spcPts val="0"/>
              </a:spcAft>
              <a:buSzPts val="1800"/>
              <a:buNone/>
            </a:pPr>
            <a:r>
              <a:t/>
            </a:r>
            <a:endParaRPr>
              <a:solidFill>
                <a:schemeClr val="lt1"/>
              </a:solidFill>
              <a:latin typeface="Open Sans"/>
              <a:ea typeface="Open Sans"/>
              <a:cs typeface="Open Sans"/>
              <a:sym typeface="Open Sans"/>
            </a:endParaRPr>
          </a:p>
          <a:p>
            <a:pPr indent="0" lvl="0" marL="0" rtl="0" algn="l">
              <a:lnSpc>
                <a:spcPct val="90000"/>
              </a:lnSpc>
              <a:spcBef>
                <a:spcPts val="1000"/>
              </a:spcBef>
              <a:spcAft>
                <a:spcPts val="0"/>
              </a:spcAft>
              <a:buSzPts val="1800"/>
              <a:buNone/>
            </a:pPr>
            <a:r>
              <a:rPr lang="fr-CH">
                <a:solidFill>
                  <a:schemeClr val="lt1"/>
                </a:solidFill>
                <a:latin typeface="Open Sans"/>
                <a:ea typeface="Open Sans"/>
                <a:cs typeface="Open Sans"/>
                <a:sym typeface="Open Sans"/>
              </a:rPr>
              <a:t> </a:t>
            </a:r>
            <a:endParaRPr>
              <a:solidFill>
                <a:schemeClr val="lt1"/>
              </a:solidFill>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381c3b39728_6_3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Alternates"/>
              <a:buNone/>
            </a:pPr>
            <a:r>
              <a:rPr lang="fr-CH">
                <a:solidFill>
                  <a:schemeClr val="lt1"/>
                </a:solidFill>
                <a:latin typeface="Montserrat Alternates"/>
                <a:ea typeface="Montserrat Alternates"/>
                <a:cs typeface="Montserrat Alternates"/>
                <a:sym typeface="Montserrat Alternates"/>
              </a:rPr>
              <a:t>Les 3 leviers </a:t>
            </a:r>
            <a:endParaRPr/>
          </a:p>
        </p:txBody>
      </p:sp>
      <p:sp>
        <p:nvSpPr>
          <p:cNvPr id="235" name="Google Shape;235;g381c3b39728_6_30"/>
          <p:cNvSpPr txBox="1"/>
          <p:nvPr>
            <p:ph idx="1" type="body"/>
          </p:nvPr>
        </p:nvSpPr>
        <p:spPr>
          <a:xfrm>
            <a:off x="1696500" y="1861725"/>
            <a:ext cx="8799000" cy="43512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1000"/>
              </a:spcBef>
              <a:spcAft>
                <a:spcPts val="0"/>
              </a:spcAft>
              <a:buSzPts val="1800"/>
              <a:buNone/>
            </a:pPr>
            <a:r>
              <a:t/>
            </a:r>
            <a:endParaRPr sz="4200">
              <a:solidFill>
                <a:srgbClr val="F4D02B"/>
              </a:solidFill>
              <a:latin typeface="Open Sans"/>
              <a:ea typeface="Open Sans"/>
              <a:cs typeface="Open Sans"/>
              <a:sym typeface="Open Sans"/>
            </a:endParaRPr>
          </a:p>
          <a:p>
            <a:pPr indent="-495300" lvl="0" marL="914400" marR="0" rtl="0" algn="l">
              <a:lnSpc>
                <a:spcPct val="90000"/>
              </a:lnSpc>
              <a:spcBef>
                <a:spcPts val="1000"/>
              </a:spcBef>
              <a:spcAft>
                <a:spcPts val="0"/>
              </a:spcAft>
              <a:buClr>
                <a:schemeClr val="lt1"/>
              </a:buClr>
              <a:buSzPts val="4200"/>
              <a:buFont typeface="Open Sans"/>
              <a:buAutoNum type="arabicPeriod"/>
            </a:pPr>
            <a:r>
              <a:rPr lang="fr-CH" sz="4200">
                <a:solidFill>
                  <a:schemeClr val="lt1"/>
                </a:solidFill>
                <a:latin typeface="Open Sans"/>
                <a:ea typeface="Open Sans"/>
                <a:cs typeface="Open Sans"/>
                <a:sym typeface="Open Sans"/>
              </a:rPr>
              <a:t>Motiver ✔</a:t>
            </a:r>
            <a:endParaRPr sz="4200">
              <a:solidFill>
                <a:schemeClr val="lt1"/>
              </a:solidFill>
              <a:latin typeface="Open Sans"/>
              <a:ea typeface="Open Sans"/>
              <a:cs typeface="Open Sans"/>
              <a:sym typeface="Open Sans"/>
            </a:endParaRPr>
          </a:p>
          <a:p>
            <a:pPr indent="0" lvl="0" marL="914400" marR="0" rtl="0" algn="l">
              <a:lnSpc>
                <a:spcPct val="90000"/>
              </a:lnSpc>
              <a:spcBef>
                <a:spcPts val="1000"/>
              </a:spcBef>
              <a:spcAft>
                <a:spcPts val="0"/>
              </a:spcAft>
              <a:buSzPts val="1800"/>
              <a:buNone/>
            </a:pPr>
            <a:r>
              <a:t/>
            </a:r>
            <a:endParaRPr sz="4200">
              <a:solidFill>
                <a:schemeClr val="lt1"/>
              </a:solidFill>
              <a:latin typeface="Open Sans"/>
              <a:ea typeface="Open Sans"/>
              <a:cs typeface="Open Sans"/>
              <a:sym typeface="Open Sans"/>
            </a:endParaRPr>
          </a:p>
          <a:p>
            <a:pPr indent="-495300" lvl="0" marL="914400" marR="0" rtl="0" algn="l">
              <a:lnSpc>
                <a:spcPct val="90000"/>
              </a:lnSpc>
              <a:spcBef>
                <a:spcPts val="1000"/>
              </a:spcBef>
              <a:spcAft>
                <a:spcPts val="0"/>
              </a:spcAft>
              <a:buClr>
                <a:schemeClr val="lt1"/>
              </a:buClr>
              <a:buSzPts val="4200"/>
              <a:buFont typeface="Open Sans"/>
              <a:buAutoNum type="arabicPeriod"/>
            </a:pPr>
            <a:r>
              <a:rPr lang="fr-CH" sz="4200">
                <a:solidFill>
                  <a:schemeClr val="lt1"/>
                </a:solidFill>
                <a:latin typeface="Open Sans"/>
                <a:ea typeface="Open Sans"/>
                <a:cs typeface="Open Sans"/>
                <a:sym typeface="Open Sans"/>
              </a:rPr>
              <a:t>Donner les ressources ✔</a:t>
            </a:r>
            <a:endParaRPr sz="4200">
              <a:solidFill>
                <a:schemeClr val="lt1"/>
              </a:solidFill>
              <a:latin typeface="Open Sans"/>
              <a:ea typeface="Open Sans"/>
              <a:cs typeface="Open Sans"/>
              <a:sym typeface="Open Sans"/>
            </a:endParaRPr>
          </a:p>
          <a:p>
            <a:pPr indent="0" lvl="0" marL="0" marR="0" rtl="0" algn="l">
              <a:lnSpc>
                <a:spcPct val="90000"/>
              </a:lnSpc>
              <a:spcBef>
                <a:spcPts val="1000"/>
              </a:spcBef>
              <a:spcAft>
                <a:spcPts val="0"/>
              </a:spcAft>
              <a:buSzPts val="1800"/>
              <a:buNone/>
            </a:pPr>
            <a:r>
              <a:t/>
            </a:r>
            <a:endParaRPr sz="4200">
              <a:solidFill>
                <a:schemeClr val="lt1"/>
              </a:solidFill>
              <a:latin typeface="Open Sans"/>
              <a:ea typeface="Open Sans"/>
              <a:cs typeface="Open Sans"/>
              <a:sym typeface="Open Sans"/>
            </a:endParaRPr>
          </a:p>
          <a:p>
            <a:pPr indent="-495300" lvl="0" marL="914400" marR="0" rtl="0" algn="l">
              <a:lnSpc>
                <a:spcPct val="90000"/>
              </a:lnSpc>
              <a:spcBef>
                <a:spcPts val="1000"/>
              </a:spcBef>
              <a:spcAft>
                <a:spcPts val="0"/>
              </a:spcAft>
              <a:buClr>
                <a:srgbClr val="F4D02B"/>
              </a:buClr>
              <a:buSzPts val="4200"/>
              <a:buFont typeface="Open Sans"/>
              <a:buAutoNum type="arabicPeriod"/>
            </a:pPr>
            <a:r>
              <a:rPr lang="fr-CH" sz="4200">
                <a:solidFill>
                  <a:srgbClr val="F4D02B"/>
                </a:solidFill>
                <a:latin typeface="Open Sans"/>
                <a:ea typeface="Open Sans"/>
                <a:cs typeface="Open Sans"/>
                <a:sym typeface="Open Sans"/>
              </a:rPr>
              <a:t>Solliciter</a:t>
            </a:r>
            <a:endParaRPr>
              <a:solidFill>
                <a:srgbClr val="F4D02B"/>
              </a:solidFill>
              <a:latin typeface="Open Sans"/>
              <a:ea typeface="Open Sans"/>
              <a:cs typeface="Open Sans"/>
              <a:sym typeface="Open Sans"/>
            </a:endParaRPr>
          </a:p>
          <a:p>
            <a:pPr indent="0" lvl="0" marL="0" marR="0" rtl="0" algn="l">
              <a:lnSpc>
                <a:spcPct val="90000"/>
              </a:lnSpc>
              <a:spcBef>
                <a:spcPts val="1000"/>
              </a:spcBef>
              <a:spcAft>
                <a:spcPts val="0"/>
              </a:spcAft>
              <a:buSzPts val="1800"/>
              <a:buNone/>
            </a:pPr>
            <a:r>
              <a:t/>
            </a:r>
            <a:endParaRPr>
              <a:solidFill>
                <a:schemeClr val="lt1"/>
              </a:solidFill>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Alternates"/>
              <a:buNone/>
            </a:pPr>
            <a:r>
              <a:rPr lang="fr-CH" sz="3900">
                <a:solidFill>
                  <a:schemeClr val="lt1"/>
                </a:solidFill>
                <a:latin typeface="Montserrat Alternates"/>
                <a:ea typeface="Montserrat Alternates"/>
                <a:cs typeface="Montserrat Alternates"/>
                <a:sym typeface="Montserrat Alternates"/>
              </a:rPr>
              <a:t>L’enjeu de la communication</a:t>
            </a:r>
            <a:endParaRPr sz="3900"/>
          </a:p>
        </p:txBody>
      </p:sp>
      <p:sp>
        <p:nvSpPr>
          <p:cNvPr id="241" name="Google Shape;241;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Un contenu qui s’adresse aux jeunes sans les viser trop explicitement</a:t>
            </a:r>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Utiliser les bons réseaux sociaux (Tiktok, Instagram) avec du contenu adapté</a:t>
            </a:r>
            <a:endParaRPr>
              <a:solidFill>
                <a:schemeClr val="lt1"/>
              </a:solidFill>
              <a:latin typeface="Open Sans"/>
              <a:ea typeface="Open Sans"/>
              <a:cs typeface="Open Sans"/>
              <a:sym typeface="Open Sans"/>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Observer la communication d’associations de jeunes </a:t>
            </a:r>
            <a:endParaRPr>
              <a:solidFill>
                <a:schemeClr val="lt1"/>
              </a:solidFill>
              <a:latin typeface="Open Sans"/>
              <a:ea typeface="Open Sans"/>
              <a:cs typeface="Open Sans"/>
              <a:sym typeface="Open Sans"/>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Miser sur les espaces fréquentés par les jeunes</a:t>
            </a:r>
            <a:endParaRPr>
              <a:solidFill>
                <a:schemeClr val="lt1"/>
              </a:solidFill>
              <a:latin typeface="Open Sans"/>
              <a:ea typeface="Open Sans"/>
              <a:cs typeface="Open Sans"/>
              <a:sym typeface="Open Sans"/>
            </a:endParaRPr>
          </a:p>
          <a:p>
            <a:pPr indent="0" lvl="0" marL="0" rtl="0" algn="l">
              <a:lnSpc>
                <a:spcPct val="90000"/>
              </a:lnSpc>
              <a:spcBef>
                <a:spcPts val="1000"/>
              </a:spcBef>
              <a:spcAft>
                <a:spcPts val="0"/>
              </a:spcAft>
              <a:buSzPts val="1800"/>
              <a:buNone/>
            </a:pPr>
            <a:r>
              <a:t/>
            </a:r>
            <a:endParaRPr>
              <a:solidFill>
                <a:schemeClr val="lt1"/>
              </a:solidFill>
              <a:latin typeface="Open Sans"/>
              <a:ea typeface="Open Sans"/>
              <a:cs typeface="Open Sans"/>
              <a:sym typeface="Open Sans"/>
            </a:endParaRPr>
          </a:p>
          <a:p>
            <a:pPr indent="0" lvl="0" marL="0" rtl="0" algn="l">
              <a:lnSpc>
                <a:spcPct val="90000"/>
              </a:lnSpc>
              <a:spcBef>
                <a:spcPts val="1000"/>
              </a:spcBef>
              <a:spcAft>
                <a:spcPts val="0"/>
              </a:spcAft>
              <a:buSzPts val="1800"/>
              <a:buNone/>
            </a:pPr>
            <a:r>
              <a:t/>
            </a:r>
            <a:endParaRPr>
              <a:solidFill>
                <a:schemeClr val="lt1"/>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8"/>
          <p:cNvSpPr txBox="1"/>
          <p:nvPr>
            <p:ph idx="1" type="body"/>
          </p:nvPr>
        </p:nvSpPr>
        <p:spPr>
          <a:xfrm>
            <a:off x="838200" y="272325"/>
            <a:ext cx="10515600" cy="43512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t/>
            </a:r>
            <a:endParaRPr>
              <a:solidFill>
                <a:schemeClr val="lt1"/>
              </a:solidFill>
              <a:latin typeface="Open Sans"/>
              <a:ea typeface="Open Sans"/>
              <a:cs typeface="Open Sans"/>
              <a:sym typeface="Open Sans"/>
            </a:endParaRPr>
          </a:p>
          <a:p>
            <a:pPr indent="0" lvl="0" marL="0" rtl="0" algn="ctr">
              <a:lnSpc>
                <a:spcPct val="90000"/>
              </a:lnSpc>
              <a:spcBef>
                <a:spcPts val="1000"/>
              </a:spcBef>
              <a:spcAft>
                <a:spcPts val="0"/>
              </a:spcAft>
              <a:buClr>
                <a:schemeClr val="lt1"/>
              </a:buClr>
              <a:buSzPts val="2800"/>
              <a:buNone/>
            </a:pPr>
            <a:r>
              <a:rPr lang="fr-CH">
                <a:solidFill>
                  <a:schemeClr val="lt1"/>
                </a:solidFill>
                <a:latin typeface="Open Sans"/>
                <a:ea typeface="Open Sans"/>
                <a:cs typeface="Open Sans"/>
                <a:sym typeface="Open Sans"/>
              </a:rPr>
              <a:t>Nos outils peuvent vous être utiles : </a:t>
            </a:r>
            <a:endParaRPr/>
          </a:p>
          <a:p>
            <a:pPr indent="0" lvl="0" marL="0" rtl="0" algn="ctr">
              <a:lnSpc>
                <a:spcPct val="90000"/>
              </a:lnSpc>
              <a:spcBef>
                <a:spcPts val="1000"/>
              </a:spcBef>
              <a:spcAft>
                <a:spcPts val="0"/>
              </a:spcAft>
              <a:buClr>
                <a:schemeClr val="lt1"/>
              </a:buClr>
              <a:buSzPts val="3600"/>
              <a:buNone/>
            </a:pPr>
            <a:r>
              <a:rPr lang="fr-CH" sz="3600">
                <a:solidFill>
                  <a:schemeClr val="lt1"/>
                </a:solidFill>
                <a:latin typeface="Open Sans"/>
                <a:ea typeface="Open Sans"/>
                <a:cs typeface="Open Sans"/>
                <a:sym typeface="Open Sans"/>
              </a:rPr>
              <a:t>Présentation de la plateforme </a:t>
            </a:r>
            <a:r>
              <a:rPr lang="fr-CH" sz="3600">
                <a:solidFill>
                  <a:srgbClr val="F4D02B"/>
                </a:solidFill>
                <a:latin typeface="Open Sans"/>
                <a:ea typeface="Open Sans"/>
                <a:cs typeface="Open Sans"/>
                <a:sym typeface="Open Sans"/>
              </a:rPr>
              <a:t>anousdejouer.ch</a:t>
            </a:r>
            <a:endParaRPr>
              <a:solidFill>
                <a:srgbClr val="F4D02B"/>
              </a:solidFill>
            </a:endParaRPr>
          </a:p>
        </p:txBody>
      </p:sp>
      <p:pic>
        <p:nvPicPr>
          <p:cNvPr id="247" name="Google Shape;247;p18"/>
          <p:cNvPicPr preferRelativeResize="0"/>
          <p:nvPr/>
        </p:nvPicPr>
        <p:blipFill rotWithShape="1">
          <a:blip r:embed="rId3">
            <a:alphaModFix/>
          </a:blip>
          <a:srcRect b="0" l="0" r="0" t="0"/>
          <a:stretch/>
        </p:blipFill>
        <p:spPr>
          <a:xfrm>
            <a:off x="2831801" y="2152377"/>
            <a:ext cx="6528384" cy="4351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381c3b39728_6_3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Alternates"/>
              <a:buNone/>
            </a:pPr>
            <a:r>
              <a:rPr lang="fr-CH">
                <a:solidFill>
                  <a:schemeClr val="lt1"/>
                </a:solidFill>
                <a:latin typeface="Montserrat Alternates"/>
                <a:ea typeface="Montserrat Alternates"/>
                <a:cs typeface="Montserrat Alternates"/>
                <a:sym typeface="Montserrat Alternates"/>
              </a:rPr>
              <a:t>Les 3 leviers </a:t>
            </a:r>
            <a:endParaRPr/>
          </a:p>
        </p:txBody>
      </p:sp>
      <p:sp>
        <p:nvSpPr>
          <p:cNvPr id="253" name="Google Shape;253;g381c3b39728_6_35"/>
          <p:cNvSpPr txBox="1"/>
          <p:nvPr>
            <p:ph idx="1" type="body"/>
          </p:nvPr>
        </p:nvSpPr>
        <p:spPr>
          <a:xfrm>
            <a:off x="1696500" y="1861725"/>
            <a:ext cx="8799000" cy="4351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1000"/>
              </a:spcBef>
              <a:spcAft>
                <a:spcPts val="0"/>
              </a:spcAft>
              <a:buSzPts val="1800"/>
              <a:buNone/>
            </a:pPr>
            <a:r>
              <a:t/>
            </a:r>
            <a:endParaRPr sz="4200">
              <a:solidFill>
                <a:srgbClr val="F4D02B"/>
              </a:solidFill>
              <a:latin typeface="Open Sans"/>
              <a:ea typeface="Open Sans"/>
              <a:cs typeface="Open Sans"/>
              <a:sym typeface="Open Sans"/>
            </a:endParaRPr>
          </a:p>
          <a:p>
            <a:pPr indent="-495300" lvl="0" marL="914400" marR="0" rtl="0" algn="l">
              <a:lnSpc>
                <a:spcPct val="90000"/>
              </a:lnSpc>
              <a:spcBef>
                <a:spcPts val="1000"/>
              </a:spcBef>
              <a:spcAft>
                <a:spcPts val="0"/>
              </a:spcAft>
              <a:buClr>
                <a:schemeClr val="lt1"/>
              </a:buClr>
              <a:buSzPts val="4200"/>
              <a:buFont typeface="Open Sans"/>
              <a:buAutoNum type="arabicPeriod"/>
            </a:pPr>
            <a:r>
              <a:rPr lang="fr-CH" sz="4200">
                <a:solidFill>
                  <a:schemeClr val="lt1"/>
                </a:solidFill>
                <a:latin typeface="Open Sans"/>
                <a:ea typeface="Open Sans"/>
                <a:cs typeface="Open Sans"/>
                <a:sym typeface="Open Sans"/>
              </a:rPr>
              <a:t>Motivation ✔</a:t>
            </a:r>
            <a:endParaRPr sz="4200">
              <a:solidFill>
                <a:schemeClr val="lt1"/>
              </a:solidFill>
              <a:latin typeface="Open Sans"/>
              <a:ea typeface="Open Sans"/>
              <a:cs typeface="Open Sans"/>
              <a:sym typeface="Open Sans"/>
            </a:endParaRPr>
          </a:p>
          <a:p>
            <a:pPr indent="-495300" lvl="0" marL="914400" marR="0" rtl="0" algn="l">
              <a:lnSpc>
                <a:spcPct val="90000"/>
              </a:lnSpc>
              <a:spcBef>
                <a:spcPts val="0"/>
              </a:spcBef>
              <a:spcAft>
                <a:spcPts val="0"/>
              </a:spcAft>
              <a:buClr>
                <a:schemeClr val="lt1"/>
              </a:buClr>
              <a:buSzPts val="4200"/>
              <a:buFont typeface="Open Sans"/>
              <a:buAutoNum type="arabicPeriod"/>
            </a:pPr>
            <a:r>
              <a:rPr lang="fr-CH" sz="4200">
                <a:solidFill>
                  <a:schemeClr val="lt1"/>
                </a:solidFill>
                <a:latin typeface="Open Sans"/>
                <a:ea typeface="Open Sans"/>
                <a:cs typeface="Open Sans"/>
                <a:sym typeface="Open Sans"/>
              </a:rPr>
              <a:t>Ressources ✔</a:t>
            </a:r>
            <a:endParaRPr sz="4200">
              <a:solidFill>
                <a:schemeClr val="lt1"/>
              </a:solidFill>
              <a:latin typeface="Open Sans"/>
              <a:ea typeface="Open Sans"/>
              <a:cs typeface="Open Sans"/>
              <a:sym typeface="Open Sans"/>
            </a:endParaRPr>
          </a:p>
          <a:p>
            <a:pPr indent="-495300" lvl="0" marL="914400" marR="0" rtl="0" algn="l">
              <a:lnSpc>
                <a:spcPct val="90000"/>
              </a:lnSpc>
              <a:spcBef>
                <a:spcPts val="0"/>
              </a:spcBef>
              <a:spcAft>
                <a:spcPts val="0"/>
              </a:spcAft>
              <a:buClr>
                <a:schemeClr val="lt1"/>
              </a:buClr>
              <a:buSzPts val="4200"/>
              <a:buFont typeface="Open Sans"/>
              <a:buAutoNum type="arabicPeriod"/>
            </a:pPr>
            <a:r>
              <a:rPr lang="fr-CH" sz="4200">
                <a:solidFill>
                  <a:schemeClr val="lt1"/>
                </a:solidFill>
                <a:latin typeface="Open Sans"/>
                <a:ea typeface="Open Sans"/>
                <a:cs typeface="Open Sans"/>
                <a:sym typeface="Open Sans"/>
              </a:rPr>
              <a:t>Sollicitation ✔</a:t>
            </a:r>
            <a:endParaRPr>
              <a:solidFill>
                <a:schemeClr val="lt1"/>
              </a:solidFill>
              <a:latin typeface="Open Sans"/>
              <a:ea typeface="Open Sans"/>
              <a:cs typeface="Open Sans"/>
              <a:sym typeface="Open Sans"/>
            </a:endParaRPr>
          </a:p>
          <a:p>
            <a:pPr indent="0" lvl="0" marL="0" marR="0" rtl="0" algn="l">
              <a:lnSpc>
                <a:spcPct val="90000"/>
              </a:lnSpc>
              <a:spcBef>
                <a:spcPts val="1000"/>
              </a:spcBef>
              <a:spcAft>
                <a:spcPts val="0"/>
              </a:spcAft>
              <a:buSzPts val="1800"/>
              <a:buNone/>
            </a:pPr>
            <a:r>
              <a:t/>
            </a:r>
            <a:endParaRPr>
              <a:solidFill>
                <a:schemeClr val="lt1"/>
              </a:solidFill>
              <a:latin typeface="Open Sans"/>
              <a:ea typeface="Open Sans"/>
              <a:cs typeface="Open Sans"/>
              <a:sym typeface="Open Sans"/>
            </a:endParaRPr>
          </a:p>
          <a:p>
            <a:pPr indent="0" lvl="0" marL="457200" marR="0" rtl="0" algn="l">
              <a:lnSpc>
                <a:spcPct val="90000"/>
              </a:lnSpc>
              <a:spcBef>
                <a:spcPts val="1000"/>
              </a:spcBef>
              <a:spcAft>
                <a:spcPts val="0"/>
              </a:spcAft>
              <a:buSzPts val="1800"/>
              <a:buNone/>
            </a:pPr>
            <a:r>
              <a:rPr lang="fr-CH" sz="4700">
                <a:solidFill>
                  <a:srgbClr val="F4D02B"/>
                </a:solidFill>
                <a:latin typeface="Open Sans"/>
                <a:ea typeface="Open Sans"/>
                <a:cs typeface="Open Sans"/>
                <a:sym typeface="Open Sans"/>
              </a:rPr>
              <a:t>→ Fidéliser et inclure</a:t>
            </a:r>
            <a:endParaRPr sz="4700">
              <a:solidFill>
                <a:srgbClr val="F4D02B"/>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380212a2ea3_0_2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4400"/>
              <a:buFont typeface="Montserrat Alternates"/>
              <a:buNone/>
            </a:pPr>
            <a:r>
              <a:rPr lang="fr-CH">
                <a:solidFill>
                  <a:schemeClr val="lt1"/>
                </a:solidFill>
                <a:latin typeface="Montserrat Alternates"/>
                <a:ea typeface="Montserrat Alternates"/>
                <a:cs typeface="Montserrat Alternates"/>
                <a:sym typeface="Montserrat Alternates"/>
              </a:rPr>
              <a:t>Le chemin de l’engagement</a:t>
            </a:r>
            <a:endParaRPr>
              <a:solidFill>
                <a:schemeClr val="lt1"/>
              </a:solidFill>
              <a:latin typeface="Montserrat Alternates"/>
              <a:ea typeface="Montserrat Alternates"/>
              <a:cs typeface="Montserrat Alternates"/>
              <a:sym typeface="Montserrat Alternates"/>
            </a:endParaRPr>
          </a:p>
        </p:txBody>
      </p:sp>
      <p:pic>
        <p:nvPicPr>
          <p:cNvPr id="259" name="Google Shape;259;g380212a2ea3_0_26"/>
          <p:cNvPicPr preferRelativeResize="0"/>
          <p:nvPr/>
        </p:nvPicPr>
        <p:blipFill rotWithShape="1">
          <a:blip r:embed="rId3">
            <a:alphaModFix/>
          </a:blip>
          <a:srcRect b="0" l="0" r="0" t="0"/>
          <a:stretch/>
        </p:blipFill>
        <p:spPr>
          <a:xfrm>
            <a:off x="741688" y="1690825"/>
            <a:ext cx="10708624" cy="4464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38154169b46_0_1"/>
          <p:cNvSpPr txBox="1"/>
          <p:nvPr>
            <p:ph type="title"/>
          </p:nvPr>
        </p:nvSpPr>
        <p:spPr>
          <a:xfrm>
            <a:off x="838200" y="365125"/>
            <a:ext cx="9932400" cy="1041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Montserrat Alternates"/>
              <a:buNone/>
            </a:pPr>
            <a:r>
              <a:rPr lang="fr-CH">
                <a:solidFill>
                  <a:schemeClr val="lt1"/>
                </a:solidFill>
                <a:latin typeface="Montserrat Alternates"/>
                <a:ea typeface="Montserrat Alternates"/>
                <a:cs typeface="Montserrat Alternates"/>
                <a:sym typeface="Montserrat Alternates"/>
              </a:rPr>
              <a:t>Comment susciter et intégrer l’engagement</a:t>
            </a:r>
            <a:r>
              <a:rPr lang="fr-CH" sz="4100">
                <a:solidFill>
                  <a:schemeClr val="lt1"/>
                </a:solidFill>
                <a:latin typeface="Montserrat Alternates"/>
                <a:ea typeface="Montserrat Alternates"/>
                <a:cs typeface="Montserrat Alternates"/>
                <a:sym typeface="Montserrat Alternates"/>
              </a:rPr>
              <a:t> </a:t>
            </a:r>
            <a:r>
              <a:rPr lang="fr-CH">
                <a:solidFill>
                  <a:schemeClr val="lt1"/>
                </a:solidFill>
                <a:latin typeface="Montserrat Alternates"/>
                <a:ea typeface="Montserrat Alternates"/>
                <a:cs typeface="Montserrat Alternates"/>
                <a:sym typeface="Montserrat Alternates"/>
              </a:rPr>
              <a:t>des jeunes ?</a:t>
            </a:r>
            <a:endParaRPr/>
          </a:p>
        </p:txBody>
      </p:sp>
      <p:sp>
        <p:nvSpPr>
          <p:cNvPr id="265" name="Google Shape;265;g38154169b46_0_1"/>
          <p:cNvSpPr txBox="1"/>
          <p:nvPr>
            <p:ph idx="1" type="body"/>
          </p:nvPr>
        </p:nvSpPr>
        <p:spPr>
          <a:xfrm>
            <a:off x="586050" y="1693750"/>
            <a:ext cx="11019900" cy="484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None/>
            </a:pPr>
            <a:r>
              <a:rPr lang="fr-CH">
                <a:solidFill>
                  <a:schemeClr val="lt1"/>
                </a:solidFill>
                <a:latin typeface="Open Sans"/>
                <a:ea typeface="Open Sans"/>
                <a:cs typeface="Open Sans"/>
                <a:sym typeface="Open Sans"/>
              </a:rPr>
              <a:t>Les enjeux varient en fonction du type d’engagement : </a:t>
            </a:r>
            <a:endParaRPr>
              <a:solidFill>
                <a:schemeClr val="lt1"/>
              </a:solidFill>
              <a:latin typeface="Open Sans"/>
              <a:ea typeface="Open Sans"/>
              <a:cs typeface="Open Sans"/>
              <a:sym typeface="Open Sans"/>
            </a:endParaRPr>
          </a:p>
          <a:p>
            <a:pPr indent="0" lvl="0" marL="0" rtl="0" algn="l">
              <a:lnSpc>
                <a:spcPct val="90000"/>
              </a:lnSpc>
              <a:spcBef>
                <a:spcPts val="0"/>
              </a:spcBef>
              <a:spcAft>
                <a:spcPts val="0"/>
              </a:spcAft>
              <a:buClr>
                <a:schemeClr val="lt1"/>
              </a:buClr>
              <a:buSzPts val="2800"/>
              <a:buNone/>
            </a:pPr>
            <a:r>
              <a:t/>
            </a:r>
            <a:endParaRPr>
              <a:solidFill>
                <a:schemeClr val="lt1"/>
              </a:solidFill>
              <a:latin typeface="Open Sans"/>
              <a:ea typeface="Open Sans"/>
              <a:cs typeface="Open Sans"/>
              <a:sym typeface="Open Sans"/>
            </a:endParaRPr>
          </a:p>
          <a:p>
            <a:pPr indent="0" lvl="0" marL="0" rtl="0" algn="l">
              <a:lnSpc>
                <a:spcPct val="90000"/>
              </a:lnSpc>
              <a:spcBef>
                <a:spcPts val="1000"/>
              </a:spcBef>
              <a:spcAft>
                <a:spcPts val="0"/>
              </a:spcAft>
              <a:buSzPts val="1800"/>
              <a:buNone/>
            </a:pPr>
            <a:r>
              <a:rPr lang="fr-CH">
                <a:solidFill>
                  <a:srgbClr val="F4D02B"/>
                </a:solidFill>
                <a:latin typeface="Open Sans"/>
                <a:ea typeface="Open Sans"/>
                <a:cs typeface="Open Sans"/>
                <a:sym typeface="Open Sans"/>
              </a:rPr>
              <a:t>1. S’engager ponctuellement dans une organisation (mission bénévole) ou participer à une action (événement, mobilisation, …)</a:t>
            </a:r>
            <a:endParaRPr>
              <a:solidFill>
                <a:srgbClr val="F4D02B"/>
              </a:solidFill>
              <a:latin typeface="Open Sans"/>
              <a:ea typeface="Open Sans"/>
              <a:cs typeface="Open Sans"/>
              <a:sym typeface="Open Sans"/>
            </a:endParaRPr>
          </a:p>
          <a:p>
            <a:pPr indent="0" lvl="0" marL="0" rtl="0" algn="l">
              <a:lnSpc>
                <a:spcPct val="90000"/>
              </a:lnSpc>
              <a:spcBef>
                <a:spcPts val="1000"/>
              </a:spcBef>
              <a:spcAft>
                <a:spcPts val="0"/>
              </a:spcAft>
              <a:buSzPts val="1800"/>
              <a:buNone/>
            </a:pPr>
            <a:r>
              <a:t/>
            </a:r>
            <a:endParaRPr>
              <a:solidFill>
                <a:srgbClr val="F4D02B"/>
              </a:solidFill>
              <a:latin typeface="Open Sans"/>
              <a:ea typeface="Open Sans"/>
              <a:cs typeface="Open Sans"/>
              <a:sym typeface="Open Sans"/>
            </a:endParaRPr>
          </a:p>
          <a:p>
            <a:pPr indent="0" lvl="0" marL="0" rtl="0" algn="l">
              <a:lnSpc>
                <a:spcPct val="90000"/>
              </a:lnSpc>
              <a:spcBef>
                <a:spcPts val="1000"/>
              </a:spcBef>
              <a:spcAft>
                <a:spcPts val="0"/>
              </a:spcAft>
              <a:buSzPts val="1800"/>
              <a:buNone/>
            </a:pPr>
            <a:r>
              <a:rPr lang="fr-CH">
                <a:solidFill>
                  <a:srgbClr val="F4D02B"/>
                </a:solidFill>
                <a:latin typeface="Open Sans"/>
                <a:ea typeface="Open Sans"/>
                <a:cs typeface="Open Sans"/>
                <a:sym typeface="Open Sans"/>
              </a:rPr>
              <a:t>2. Être membre actif d’une association</a:t>
            </a:r>
            <a:endParaRPr>
              <a:solidFill>
                <a:srgbClr val="F4D02B"/>
              </a:solidFill>
              <a:latin typeface="Open Sans"/>
              <a:ea typeface="Open Sans"/>
              <a:cs typeface="Open Sans"/>
              <a:sym typeface="Open Sans"/>
            </a:endParaRPr>
          </a:p>
          <a:p>
            <a:pPr indent="0" lvl="0" marL="0" rtl="0" algn="l">
              <a:lnSpc>
                <a:spcPct val="90000"/>
              </a:lnSpc>
              <a:spcBef>
                <a:spcPts val="1000"/>
              </a:spcBef>
              <a:spcAft>
                <a:spcPts val="0"/>
              </a:spcAft>
              <a:buSzPts val="1800"/>
              <a:buNone/>
            </a:pPr>
            <a:r>
              <a:t/>
            </a:r>
            <a:endParaRPr>
              <a:solidFill>
                <a:srgbClr val="F4D02B"/>
              </a:solidFill>
              <a:latin typeface="Open Sans"/>
              <a:ea typeface="Open Sans"/>
              <a:cs typeface="Open Sans"/>
              <a:sym typeface="Open Sans"/>
            </a:endParaRPr>
          </a:p>
          <a:p>
            <a:pPr indent="0" lvl="0" marL="0" rtl="0" algn="l">
              <a:lnSpc>
                <a:spcPct val="90000"/>
              </a:lnSpc>
              <a:spcBef>
                <a:spcPts val="1000"/>
              </a:spcBef>
              <a:spcAft>
                <a:spcPts val="0"/>
              </a:spcAft>
              <a:buSzPts val="1800"/>
              <a:buNone/>
            </a:pPr>
            <a:r>
              <a:rPr lang="fr-CH">
                <a:solidFill>
                  <a:srgbClr val="F4D02B"/>
                </a:solidFill>
                <a:latin typeface="Open Sans"/>
                <a:ea typeface="Open Sans"/>
                <a:cs typeface="Open Sans"/>
                <a:sym typeface="Open Sans"/>
              </a:rPr>
              <a:t>3. Être membre de comité / occuper un poste à responsabilité au sein d’une organisation </a:t>
            </a:r>
            <a:endParaRPr/>
          </a:p>
          <a:p>
            <a:pPr indent="-228600" lvl="0" marL="228600" rtl="0" algn="l">
              <a:lnSpc>
                <a:spcPct val="90000"/>
              </a:lnSpc>
              <a:spcBef>
                <a:spcPts val="1000"/>
              </a:spcBef>
              <a:spcAft>
                <a:spcPts val="0"/>
              </a:spcAft>
              <a:buClr>
                <a:srgbClr val="F4D02B"/>
              </a:buClr>
              <a:buSzPts val="2800"/>
              <a:buFont typeface="Open Sans"/>
              <a:buChar char="-"/>
            </a:pPr>
            <a:r>
              <a:rPr lang="fr-CH">
                <a:solidFill>
                  <a:srgbClr val="F4D02B"/>
                </a:solidFill>
                <a:latin typeface="Open Sans"/>
                <a:ea typeface="Open Sans"/>
                <a:cs typeface="Open Sans"/>
                <a:sym typeface="Open Sans"/>
              </a:rPr>
              <a:t>Porter/lancer un projet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3"/>
          <p:cNvPicPr preferRelativeResize="0"/>
          <p:nvPr/>
        </p:nvPicPr>
        <p:blipFill rotWithShape="1">
          <a:blip r:embed="rId3">
            <a:alphaModFix/>
          </a:blip>
          <a:srcRect b="0" l="0" r="0" t="0"/>
          <a:stretch/>
        </p:blipFill>
        <p:spPr>
          <a:xfrm>
            <a:off x="568775" y="1460488"/>
            <a:ext cx="4773605" cy="4862511"/>
          </a:xfrm>
          <a:prstGeom prst="rect">
            <a:avLst/>
          </a:prstGeom>
          <a:noFill/>
          <a:ln>
            <a:noFill/>
          </a:ln>
        </p:spPr>
      </p:pic>
      <p:sp>
        <p:nvSpPr>
          <p:cNvPr id="98" name="Google Shape;9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Alternates"/>
              <a:buNone/>
            </a:pPr>
            <a:r>
              <a:rPr lang="fr-CH">
                <a:solidFill>
                  <a:schemeClr val="lt1"/>
                </a:solidFill>
                <a:latin typeface="Montserrat Alternates"/>
                <a:ea typeface="Montserrat Alternates"/>
                <a:cs typeface="Montserrat Alternates"/>
                <a:sym typeface="Montserrat Alternates"/>
              </a:rPr>
              <a:t>Le programme </a:t>
            </a:r>
            <a:r>
              <a:rPr i="1" lang="fr-CH">
                <a:solidFill>
                  <a:schemeClr val="lt1"/>
                </a:solidFill>
                <a:latin typeface="Montserrat Alternates"/>
                <a:ea typeface="Montserrat Alternates"/>
                <a:cs typeface="Montserrat Alternates"/>
                <a:sym typeface="Montserrat Alternates"/>
              </a:rPr>
              <a:t>À nous de jouer !</a:t>
            </a:r>
            <a:endParaRPr/>
          </a:p>
        </p:txBody>
      </p:sp>
      <p:sp>
        <p:nvSpPr>
          <p:cNvPr id="99" name="Google Shape;99;p3"/>
          <p:cNvSpPr txBox="1"/>
          <p:nvPr/>
        </p:nvSpPr>
        <p:spPr>
          <a:xfrm>
            <a:off x="6152125" y="2226000"/>
            <a:ext cx="4872300" cy="3331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rgbClr val="000000"/>
              </a:buClr>
              <a:buSzPts val="2400"/>
              <a:buFont typeface="Arial"/>
              <a:buNone/>
            </a:pPr>
            <a:r>
              <a:rPr b="0" i="0" lang="fr-CH" sz="2400" u="none" cap="none" strike="noStrike">
                <a:solidFill>
                  <a:schemeClr val="lt1"/>
                </a:solidFill>
                <a:latin typeface="Open Sans"/>
                <a:ea typeface="Open Sans"/>
                <a:cs typeface="Open Sans"/>
                <a:sym typeface="Open Sans"/>
              </a:rPr>
              <a:t>Outils : </a:t>
            </a:r>
            <a:endParaRPr b="0" i="0" sz="2800" u="none" cap="none" strike="noStrike">
              <a:solidFill>
                <a:schemeClr val="dk1"/>
              </a:solidFill>
              <a:latin typeface="Calibri"/>
              <a:ea typeface="Calibri"/>
              <a:cs typeface="Calibri"/>
              <a:sym typeface="Calibri"/>
            </a:endParaRPr>
          </a:p>
          <a:p>
            <a:pPr indent="-228600" lvl="1" marL="685800" marR="0" rtl="0" algn="l">
              <a:lnSpc>
                <a:spcPct val="90000"/>
              </a:lnSpc>
              <a:spcBef>
                <a:spcPts val="500"/>
              </a:spcBef>
              <a:spcAft>
                <a:spcPts val="0"/>
              </a:spcAft>
              <a:buClr>
                <a:schemeClr val="lt1"/>
              </a:buClr>
              <a:buSzPts val="2000"/>
              <a:buFont typeface="Arial"/>
              <a:buChar char="•"/>
            </a:pPr>
            <a:r>
              <a:rPr b="0" i="0" lang="fr-CH" sz="2000" u="none" cap="none" strike="noStrike">
                <a:solidFill>
                  <a:schemeClr val="lt1"/>
                </a:solidFill>
                <a:latin typeface="Open Sans"/>
                <a:ea typeface="Open Sans"/>
                <a:cs typeface="Open Sans"/>
                <a:sym typeface="Open Sans"/>
              </a:rPr>
              <a:t>Plateforme des projets et associations de jeunes : </a:t>
            </a:r>
            <a:r>
              <a:rPr b="0" i="0" lang="fr-CH" sz="2000" u="none" cap="none" strike="noStrike">
                <a:solidFill>
                  <a:srgbClr val="F4D02B"/>
                </a:solidFill>
                <a:latin typeface="Open Sans"/>
                <a:ea typeface="Open Sans"/>
                <a:cs typeface="Open Sans"/>
                <a:sym typeface="Open Sans"/>
              </a:rPr>
              <a:t>anousdejouer.ch</a:t>
            </a:r>
            <a:endParaRPr b="0" i="0" sz="2400" u="none" cap="none" strike="noStrike">
              <a:solidFill>
                <a:srgbClr val="F4D02B"/>
              </a:solidFill>
              <a:latin typeface="Calibri"/>
              <a:ea typeface="Calibri"/>
              <a:cs typeface="Calibri"/>
              <a:sym typeface="Calibri"/>
            </a:endParaRPr>
          </a:p>
          <a:p>
            <a:pPr indent="-228600" lvl="1" marL="685800" marR="0" rtl="0" algn="l">
              <a:lnSpc>
                <a:spcPct val="90000"/>
              </a:lnSpc>
              <a:spcBef>
                <a:spcPts val="500"/>
              </a:spcBef>
              <a:spcAft>
                <a:spcPts val="0"/>
              </a:spcAft>
              <a:buClr>
                <a:schemeClr val="lt1"/>
              </a:buClr>
              <a:buSzPts val="2000"/>
              <a:buFont typeface="Arial"/>
              <a:buChar char="•"/>
            </a:pPr>
            <a:r>
              <a:rPr b="0" i="0" lang="fr-CH" sz="2000" u="none" cap="none" strike="noStrike">
                <a:solidFill>
                  <a:schemeClr val="lt1"/>
                </a:solidFill>
                <a:latin typeface="Open Sans"/>
                <a:ea typeface="Open Sans"/>
                <a:cs typeface="Open Sans"/>
                <a:sym typeface="Open Sans"/>
              </a:rPr>
              <a:t>Guide de l’engagement</a:t>
            </a:r>
            <a:endParaRPr b="0" i="0" sz="2400" u="none" cap="none" strike="noStrike">
              <a:solidFill>
                <a:schemeClr val="dk1"/>
              </a:solidFill>
              <a:latin typeface="Calibri"/>
              <a:ea typeface="Calibri"/>
              <a:cs typeface="Calibri"/>
              <a:sym typeface="Calibri"/>
            </a:endParaRPr>
          </a:p>
          <a:p>
            <a:pPr indent="-228600" lvl="1" marL="685800" marR="0" rtl="0" algn="l">
              <a:lnSpc>
                <a:spcPct val="90000"/>
              </a:lnSpc>
              <a:spcBef>
                <a:spcPts val="500"/>
              </a:spcBef>
              <a:spcAft>
                <a:spcPts val="0"/>
              </a:spcAft>
              <a:buClr>
                <a:schemeClr val="lt1"/>
              </a:buClr>
              <a:buSzPts val="2000"/>
              <a:buFont typeface="Arial"/>
              <a:buChar char="•"/>
            </a:pPr>
            <a:r>
              <a:rPr b="0" i="0" lang="fr-CH" sz="2000" u="none" cap="none" strike="noStrike">
                <a:solidFill>
                  <a:schemeClr val="lt1"/>
                </a:solidFill>
                <a:latin typeface="Open Sans"/>
                <a:ea typeface="Open Sans"/>
                <a:cs typeface="Open Sans"/>
                <a:sym typeface="Open Sans"/>
              </a:rPr>
              <a:t>Concours : soutien financier de projets</a:t>
            </a:r>
            <a:endParaRPr b="0" i="0" sz="2400" u="none" cap="none" strike="noStrike">
              <a:solidFill>
                <a:schemeClr val="dk1"/>
              </a:solidFill>
              <a:latin typeface="Calibri"/>
              <a:ea typeface="Calibri"/>
              <a:cs typeface="Calibri"/>
              <a:sym typeface="Calibri"/>
            </a:endParaRPr>
          </a:p>
          <a:p>
            <a:pPr indent="-228600" lvl="1" marL="685800" marR="0" rtl="0" algn="l">
              <a:lnSpc>
                <a:spcPct val="90000"/>
              </a:lnSpc>
              <a:spcBef>
                <a:spcPts val="500"/>
              </a:spcBef>
              <a:spcAft>
                <a:spcPts val="0"/>
              </a:spcAft>
              <a:buClr>
                <a:schemeClr val="lt1"/>
              </a:buClr>
              <a:buSzPts val="2000"/>
              <a:buFont typeface="Arial"/>
              <a:buChar char="•"/>
            </a:pPr>
            <a:r>
              <a:rPr b="0" i="0" lang="fr-CH" sz="2000" u="none" cap="none" strike="noStrike">
                <a:solidFill>
                  <a:schemeClr val="lt1"/>
                </a:solidFill>
                <a:latin typeface="Open Sans"/>
                <a:ea typeface="Open Sans"/>
                <a:cs typeface="Open Sans"/>
                <a:sym typeface="Open Sans"/>
              </a:rPr>
              <a:t>Communication digitale</a:t>
            </a:r>
            <a:endParaRPr b="0" i="0" sz="2000" u="none" cap="none" strike="noStrike">
              <a:solidFill>
                <a:schemeClr val="lt1"/>
              </a:solidFill>
              <a:latin typeface="Open Sans"/>
              <a:ea typeface="Open Sans"/>
              <a:cs typeface="Open Sans"/>
              <a:sym typeface="Open Sans"/>
            </a:endParaRPr>
          </a:p>
          <a:p>
            <a:pPr indent="-228600" lvl="1" marL="685800" marR="0" rtl="0" algn="l">
              <a:lnSpc>
                <a:spcPct val="90000"/>
              </a:lnSpc>
              <a:spcBef>
                <a:spcPts val="500"/>
              </a:spcBef>
              <a:spcAft>
                <a:spcPts val="0"/>
              </a:spcAft>
              <a:buClr>
                <a:schemeClr val="lt1"/>
              </a:buClr>
              <a:buSzPts val="2000"/>
              <a:buFont typeface="Open Sans"/>
              <a:buChar char="•"/>
            </a:pPr>
            <a:r>
              <a:rPr b="0" i="0" lang="fr-CH" sz="2000" u="none" cap="none" strike="noStrike">
                <a:solidFill>
                  <a:schemeClr val="lt1"/>
                </a:solidFill>
                <a:latin typeface="Open Sans"/>
                <a:ea typeface="Open Sans"/>
                <a:cs typeface="Open Sans"/>
                <a:sym typeface="Open Sans"/>
              </a:rPr>
              <a:t>Conseils personnalisés aux jeunes porteurs de projets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Alternates"/>
              <a:buNone/>
            </a:pPr>
            <a:r>
              <a:rPr lang="fr-CH">
                <a:solidFill>
                  <a:srgbClr val="F4D02B"/>
                </a:solidFill>
                <a:latin typeface="Montserrat Alternates"/>
                <a:ea typeface="Montserrat Alternates"/>
                <a:cs typeface="Montserrat Alternates"/>
                <a:sym typeface="Montserrat Alternates"/>
              </a:rPr>
              <a:t>1. Action ponctuelle ou mission bénévole </a:t>
            </a:r>
            <a:endParaRPr>
              <a:solidFill>
                <a:srgbClr val="F4D02B"/>
              </a:solidFill>
            </a:endParaRPr>
          </a:p>
        </p:txBody>
      </p:sp>
      <p:sp>
        <p:nvSpPr>
          <p:cNvPr id="271" name="Google Shape;271;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lt1"/>
              </a:buClr>
              <a:buSzPts val="2800"/>
              <a:buNone/>
            </a:pPr>
            <a:r>
              <a:rPr lang="fr-CH">
                <a:solidFill>
                  <a:schemeClr val="lt1"/>
                </a:solidFill>
                <a:latin typeface="Open Sans"/>
                <a:ea typeface="Open Sans"/>
                <a:cs typeface="Open Sans"/>
                <a:sym typeface="Open Sans"/>
              </a:rPr>
              <a:t>Si le contenu est adapté, enjeux principaux : </a:t>
            </a:r>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Communication (réseaux sociaux, maisons de quartier, etc.)</a:t>
            </a:r>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Accueil &amp; fidélisation (mise en valeur et réflexe «par les jeunes»)</a:t>
            </a:r>
            <a:endParaRPr>
              <a:solidFill>
                <a:schemeClr val="lt1"/>
              </a:solidFill>
              <a:latin typeface="Open Sans"/>
              <a:ea typeface="Open Sans"/>
              <a:cs typeface="Open Sans"/>
              <a:sym typeface="Open Sans"/>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Reconnaissance (attestation, récompenses, cf. Dossier bénévolat)</a:t>
            </a:r>
            <a:endParaRPr>
              <a:solidFill>
                <a:schemeClr val="lt1"/>
              </a:solidFill>
              <a:latin typeface="Open Sans"/>
              <a:ea typeface="Open Sans"/>
              <a:cs typeface="Open Sans"/>
              <a:sym typeface="Open Sans"/>
            </a:endParaRPr>
          </a:p>
          <a:p>
            <a:pPr indent="0" lvl="0" marL="0" rtl="0" algn="l">
              <a:lnSpc>
                <a:spcPct val="90000"/>
              </a:lnSpc>
              <a:spcBef>
                <a:spcPts val="1000"/>
              </a:spcBef>
              <a:spcAft>
                <a:spcPts val="0"/>
              </a:spcAft>
              <a:buClr>
                <a:schemeClr val="dk1"/>
              </a:buClr>
              <a:buSzPts val="2800"/>
              <a:buNone/>
            </a:pPr>
            <a:r>
              <a:t/>
            </a:r>
            <a:endParaRPr>
              <a:solidFill>
                <a:schemeClr val="lt1"/>
              </a:solidFill>
              <a:latin typeface="Open Sans"/>
              <a:ea typeface="Open Sans"/>
              <a:cs typeface="Open Sans"/>
              <a:sym typeface="Open Sans"/>
            </a:endParaRPr>
          </a:p>
          <a:p>
            <a:pPr indent="0" lvl="0" marL="0" rtl="0" algn="l">
              <a:lnSpc>
                <a:spcPct val="90000"/>
              </a:lnSpc>
              <a:spcBef>
                <a:spcPts val="1000"/>
              </a:spcBef>
              <a:spcAft>
                <a:spcPts val="0"/>
              </a:spcAft>
              <a:buClr>
                <a:schemeClr val="lt1"/>
              </a:buClr>
              <a:buSzPts val="2800"/>
              <a:buNone/>
            </a:pPr>
            <a:r>
              <a:rPr lang="fr-CH">
                <a:solidFill>
                  <a:schemeClr val="lt1"/>
                </a:solidFill>
                <a:latin typeface="Open Sans"/>
                <a:ea typeface="Open Sans"/>
                <a:cs typeface="Open Sans"/>
                <a:sym typeface="Open Sans"/>
              </a:rPr>
              <a:t>Exemples de bonnes pratiques : </a:t>
            </a:r>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Bénévolat intergénérationnel de Caritas Genève</a:t>
            </a:r>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Bénévolat à la Croix-Rouge Jeunesse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Alternates"/>
              <a:buNone/>
            </a:pPr>
            <a:r>
              <a:rPr lang="fr-CH">
                <a:solidFill>
                  <a:srgbClr val="F4D02B"/>
                </a:solidFill>
                <a:latin typeface="Montserrat Alternates"/>
                <a:ea typeface="Montserrat Alternates"/>
                <a:cs typeface="Montserrat Alternates"/>
                <a:sym typeface="Montserrat Alternates"/>
              </a:rPr>
              <a:t>2. Inclure des jeunes dans une association</a:t>
            </a:r>
            <a:endParaRPr>
              <a:solidFill>
                <a:srgbClr val="F4D02B"/>
              </a:solidFill>
            </a:endParaRPr>
          </a:p>
        </p:txBody>
      </p:sp>
      <p:sp>
        <p:nvSpPr>
          <p:cNvPr id="277" name="Google Shape;277;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None/>
            </a:pPr>
            <a:r>
              <a:rPr lang="fr-CH">
                <a:solidFill>
                  <a:schemeClr val="lt1"/>
                </a:solidFill>
                <a:latin typeface="Open Sans"/>
                <a:ea typeface="Open Sans"/>
                <a:cs typeface="Open Sans"/>
                <a:sym typeface="Open Sans"/>
              </a:rPr>
              <a:t>Enjeux supplémentaires : </a:t>
            </a:r>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Sociabilité et temporalité jeunes </a:t>
            </a:r>
            <a:endParaRPr>
              <a:solidFill>
                <a:schemeClr val="lt1"/>
              </a:solidFill>
              <a:latin typeface="Open Sans"/>
              <a:ea typeface="Open Sans"/>
              <a:cs typeface="Open Sans"/>
              <a:sym typeface="Open Sans"/>
            </a:endParaRPr>
          </a:p>
          <a:p>
            <a:pPr indent="0" lvl="0" marL="0" rtl="0" algn="l">
              <a:lnSpc>
                <a:spcPct val="90000"/>
              </a:lnSpc>
              <a:spcBef>
                <a:spcPts val="1000"/>
              </a:spcBef>
              <a:spcAft>
                <a:spcPts val="0"/>
              </a:spcAft>
              <a:buSzPts val="1800"/>
              <a:buNone/>
            </a:pPr>
            <a:r>
              <a:rPr lang="fr-CH">
                <a:solidFill>
                  <a:schemeClr val="lt1"/>
                </a:solidFill>
                <a:latin typeface="Open Sans"/>
                <a:ea typeface="Open Sans"/>
                <a:cs typeface="Open Sans"/>
                <a:sym typeface="Open Sans"/>
              </a:rPr>
              <a:t>- Réflexe «par les jeunes»</a:t>
            </a:r>
            <a:endParaRPr>
              <a:solidFill>
                <a:schemeClr val="lt1"/>
              </a:solidFill>
              <a:latin typeface="Open Sans"/>
              <a:ea typeface="Open Sans"/>
              <a:cs typeface="Open Sans"/>
              <a:sym typeface="Open Sans"/>
            </a:endParaRPr>
          </a:p>
          <a:p>
            <a:pPr indent="0" lvl="0" marL="0" rtl="0" algn="l">
              <a:lnSpc>
                <a:spcPct val="90000"/>
              </a:lnSpc>
              <a:spcBef>
                <a:spcPts val="1000"/>
              </a:spcBef>
              <a:spcAft>
                <a:spcPts val="0"/>
              </a:spcAft>
              <a:buClr>
                <a:schemeClr val="dk1"/>
              </a:buClr>
              <a:buSzPts val="2800"/>
              <a:buNone/>
            </a:pPr>
            <a:r>
              <a:t/>
            </a:r>
            <a:endParaRPr>
              <a:solidFill>
                <a:schemeClr val="lt1"/>
              </a:solidFill>
              <a:latin typeface="Open Sans"/>
              <a:ea typeface="Open Sans"/>
              <a:cs typeface="Open Sans"/>
              <a:sym typeface="Open Sans"/>
            </a:endParaRPr>
          </a:p>
          <a:p>
            <a:pPr indent="0" lvl="0" marL="0" rtl="0" algn="l">
              <a:lnSpc>
                <a:spcPct val="90000"/>
              </a:lnSpc>
              <a:spcBef>
                <a:spcPts val="1000"/>
              </a:spcBef>
              <a:spcAft>
                <a:spcPts val="0"/>
              </a:spcAft>
              <a:buClr>
                <a:schemeClr val="lt1"/>
              </a:buClr>
              <a:buSzPts val="2800"/>
              <a:buNone/>
            </a:pPr>
            <a:r>
              <a:rPr lang="fr-CH">
                <a:solidFill>
                  <a:schemeClr val="lt1"/>
                </a:solidFill>
                <a:latin typeface="Open Sans"/>
                <a:ea typeface="Open Sans"/>
                <a:cs typeface="Open Sans"/>
                <a:sym typeface="Open Sans"/>
              </a:rPr>
              <a:t>Exemples de bonnes pratiques : </a:t>
            </a:r>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3ChêneAccueil</a:t>
            </a:r>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Caritas Jeunesse, Centre Protestant de Vacances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Alternates"/>
              <a:buNone/>
            </a:pPr>
            <a:r>
              <a:rPr lang="fr-CH">
                <a:solidFill>
                  <a:srgbClr val="F4D02B"/>
                </a:solidFill>
                <a:latin typeface="Montserrat Alternates"/>
                <a:ea typeface="Montserrat Alternates"/>
                <a:cs typeface="Montserrat Alternates"/>
                <a:sym typeface="Montserrat Alternates"/>
              </a:rPr>
              <a:t>3. Porter un projet / une fonction à responsabilité</a:t>
            </a:r>
            <a:endParaRPr>
              <a:solidFill>
                <a:srgbClr val="F4D02B"/>
              </a:solidFill>
            </a:endParaRPr>
          </a:p>
        </p:txBody>
      </p:sp>
      <p:sp>
        <p:nvSpPr>
          <p:cNvPr id="283" name="Google Shape;283;p20"/>
          <p:cNvSpPr txBox="1"/>
          <p:nvPr>
            <p:ph idx="1" type="body"/>
          </p:nvPr>
        </p:nvSpPr>
        <p:spPr>
          <a:xfrm>
            <a:off x="838200" y="1825625"/>
            <a:ext cx="10515600" cy="49443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lt1"/>
              </a:buClr>
              <a:buSzPts val="2800"/>
              <a:buNone/>
            </a:pPr>
            <a:r>
              <a:rPr lang="fr-CH">
                <a:solidFill>
                  <a:schemeClr val="lt1"/>
                </a:solidFill>
                <a:latin typeface="Open Sans"/>
                <a:ea typeface="Open Sans"/>
                <a:cs typeface="Open Sans"/>
                <a:sym typeface="Open Sans"/>
              </a:rPr>
              <a:t>Enjeux supplémentaires : </a:t>
            </a:r>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Temporalité jeunes</a:t>
            </a:r>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Laisser une autonomie dans un cadre clair et adapté</a:t>
            </a:r>
            <a:endParaRPr>
              <a:solidFill>
                <a:schemeClr val="lt1"/>
              </a:solidFill>
              <a:latin typeface="Open Sans"/>
              <a:ea typeface="Open Sans"/>
              <a:cs typeface="Open Sans"/>
              <a:sym typeface="Open Sans"/>
            </a:endParaRPr>
          </a:p>
          <a:p>
            <a:pPr indent="0" lvl="0" marL="0" rtl="0" algn="l">
              <a:lnSpc>
                <a:spcPct val="90000"/>
              </a:lnSpc>
              <a:spcBef>
                <a:spcPts val="1000"/>
              </a:spcBef>
              <a:spcAft>
                <a:spcPts val="0"/>
              </a:spcAft>
              <a:buSzPts val="1800"/>
              <a:buNone/>
            </a:pPr>
            <a:r>
              <a:t/>
            </a:r>
            <a:endParaRPr>
              <a:solidFill>
                <a:schemeClr val="lt1"/>
              </a:solidFill>
              <a:latin typeface="Open Sans"/>
              <a:ea typeface="Open Sans"/>
              <a:cs typeface="Open Sans"/>
              <a:sym typeface="Open Sans"/>
            </a:endParaRPr>
          </a:p>
          <a:p>
            <a:pPr indent="0" lvl="0" marL="0" rtl="0" algn="l">
              <a:lnSpc>
                <a:spcPct val="90000"/>
              </a:lnSpc>
              <a:spcBef>
                <a:spcPts val="1000"/>
              </a:spcBef>
              <a:spcAft>
                <a:spcPts val="0"/>
              </a:spcAft>
              <a:buClr>
                <a:schemeClr val="lt1"/>
              </a:buClr>
              <a:buSzPts val="2800"/>
              <a:buFont typeface="Arial"/>
              <a:buNone/>
            </a:pPr>
            <a:r>
              <a:rPr lang="fr-CH">
                <a:solidFill>
                  <a:schemeClr val="lt1"/>
                </a:solidFill>
                <a:latin typeface="Open Sans"/>
                <a:ea typeface="Open Sans"/>
                <a:cs typeface="Open Sans"/>
                <a:sym typeface="Open Sans"/>
              </a:rPr>
              <a:t>Quelques exemples ambivalents : </a:t>
            </a:r>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Associations d’élèves ou d’étudiant.e.s</a:t>
            </a:r>
            <a:endParaRPr>
              <a:solidFill>
                <a:schemeClr val="lt1"/>
              </a:solidFill>
              <a:latin typeface="Open Sans"/>
              <a:ea typeface="Open Sans"/>
              <a:cs typeface="Open Sans"/>
              <a:sym typeface="Open Sans"/>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Jeunesses de parti</a:t>
            </a:r>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Appel à projets de jeunes</a:t>
            </a:r>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Jury jeunes dans un festival</a:t>
            </a:r>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Scouts</a:t>
            </a:r>
            <a:endParaRPr>
              <a:solidFill>
                <a:schemeClr val="lt1"/>
              </a:solidFill>
              <a:latin typeface="Open Sans"/>
              <a:ea typeface="Open Sans"/>
              <a:cs typeface="Open Sans"/>
              <a:sym typeface="Open Sans"/>
            </a:endParaRPr>
          </a:p>
          <a:p>
            <a:pPr indent="0" lvl="0" marL="0" rtl="0" algn="l">
              <a:lnSpc>
                <a:spcPct val="90000"/>
              </a:lnSpc>
              <a:spcBef>
                <a:spcPts val="1000"/>
              </a:spcBef>
              <a:spcAft>
                <a:spcPts val="0"/>
              </a:spcAft>
              <a:buClr>
                <a:schemeClr val="dk1"/>
              </a:buClr>
              <a:buSzPts val="2800"/>
              <a:buNone/>
            </a:pPr>
            <a:r>
              <a:t/>
            </a:r>
            <a:endParaRPr>
              <a:solidFill>
                <a:schemeClr val="lt1"/>
              </a:solidFill>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Alternates"/>
              <a:buNone/>
            </a:pPr>
            <a:r>
              <a:rPr lang="fr-CH">
                <a:solidFill>
                  <a:schemeClr val="lt1"/>
                </a:solidFill>
                <a:latin typeface="Montserrat Alternates"/>
                <a:ea typeface="Montserrat Alternates"/>
                <a:cs typeface="Montserrat Alternates"/>
                <a:sym typeface="Montserrat Alternates"/>
              </a:rPr>
              <a:t>Quelle posture d’encadrement </a:t>
            </a:r>
            <a:endParaRPr/>
          </a:p>
        </p:txBody>
      </p:sp>
      <p:sp>
        <p:nvSpPr>
          <p:cNvPr id="289" name="Google Shape;289;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75630"/>
              <a:buNone/>
            </a:pPr>
            <a:r>
              <a:rPr b="1" lang="fr-CH">
                <a:solidFill>
                  <a:schemeClr val="lt1"/>
                </a:solidFill>
                <a:latin typeface="Open Sans"/>
                <a:ea typeface="Open Sans"/>
                <a:cs typeface="Open Sans"/>
                <a:sym typeface="Open Sans"/>
              </a:rPr>
              <a:t>Guider</a:t>
            </a:r>
            <a:r>
              <a:rPr lang="fr-CH">
                <a:solidFill>
                  <a:schemeClr val="lt1"/>
                </a:solidFill>
                <a:latin typeface="Open Sans"/>
                <a:ea typeface="Open Sans"/>
                <a:cs typeface="Open Sans"/>
                <a:sym typeface="Open Sans"/>
              </a:rPr>
              <a:t> = </a:t>
            </a:r>
            <a:endParaRPr>
              <a:solidFill>
                <a:schemeClr val="lt1"/>
              </a:solidFill>
              <a:latin typeface="Open Sans"/>
              <a:ea typeface="Open Sans"/>
              <a:cs typeface="Open Sans"/>
              <a:sym typeface="Open Sans"/>
            </a:endParaRPr>
          </a:p>
          <a:p>
            <a:pPr indent="-334327" lvl="0" marL="457200" rtl="0" algn="l">
              <a:lnSpc>
                <a:spcPct val="100000"/>
              </a:lnSpc>
              <a:spcBef>
                <a:spcPts val="0"/>
              </a:spcBef>
              <a:spcAft>
                <a:spcPts val="0"/>
              </a:spcAft>
              <a:buClr>
                <a:schemeClr val="lt1"/>
              </a:buClr>
              <a:buSzPct val="64285"/>
              <a:buFont typeface="Open Sans"/>
              <a:buChar char="-"/>
            </a:pPr>
            <a:r>
              <a:rPr lang="fr-CH">
                <a:solidFill>
                  <a:schemeClr val="lt1"/>
                </a:solidFill>
                <a:latin typeface="Open Sans"/>
                <a:ea typeface="Open Sans"/>
                <a:cs typeface="Open Sans"/>
                <a:sym typeface="Open Sans"/>
              </a:rPr>
              <a:t>Les laisser cheminer partiellement seul·es</a:t>
            </a:r>
            <a:endParaRPr>
              <a:solidFill>
                <a:schemeClr val="lt1"/>
              </a:solidFill>
              <a:latin typeface="Open Sans"/>
              <a:ea typeface="Open Sans"/>
              <a:cs typeface="Open Sans"/>
              <a:sym typeface="Open Sans"/>
            </a:endParaRPr>
          </a:p>
          <a:p>
            <a:pPr indent="-334327" lvl="0" marL="457200" rtl="0" algn="l">
              <a:lnSpc>
                <a:spcPct val="100000"/>
              </a:lnSpc>
              <a:spcBef>
                <a:spcPts val="0"/>
              </a:spcBef>
              <a:spcAft>
                <a:spcPts val="0"/>
              </a:spcAft>
              <a:buClr>
                <a:schemeClr val="lt1"/>
              </a:buClr>
              <a:buSzPct val="64285"/>
              <a:buFont typeface="Open Sans"/>
              <a:buChar char="-"/>
            </a:pPr>
            <a:r>
              <a:rPr lang="fr-CH">
                <a:solidFill>
                  <a:schemeClr val="lt1"/>
                </a:solidFill>
                <a:latin typeface="Open Sans"/>
                <a:ea typeface="Open Sans"/>
                <a:cs typeface="Open Sans"/>
                <a:sym typeface="Open Sans"/>
              </a:rPr>
              <a:t>Ne pas diriger, laisser complètement faire, ou faire le travail à leur place</a:t>
            </a:r>
            <a:endParaRPr>
              <a:solidFill>
                <a:schemeClr val="lt1"/>
              </a:solidFill>
              <a:latin typeface="Open Sans"/>
              <a:ea typeface="Open Sans"/>
              <a:cs typeface="Open Sans"/>
              <a:sym typeface="Open Sans"/>
            </a:endParaRPr>
          </a:p>
          <a:p>
            <a:pPr indent="-334327" lvl="0" marL="457200" rtl="0" algn="l">
              <a:lnSpc>
                <a:spcPct val="100000"/>
              </a:lnSpc>
              <a:spcBef>
                <a:spcPts val="0"/>
              </a:spcBef>
              <a:spcAft>
                <a:spcPts val="0"/>
              </a:spcAft>
              <a:buClr>
                <a:schemeClr val="lt1"/>
              </a:buClr>
              <a:buSzPct val="64285"/>
              <a:buFont typeface="Open Sans"/>
              <a:buChar char="-"/>
            </a:pPr>
            <a:r>
              <a:rPr lang="fr-CH">
                <a:solidFill>
                  <a:schemeClr val="lt1"/>
                </a:solidFill>
                <a:latin typeface="Open Sans"/>
                <a:ea typeface="Open Sans"/>
                <a:cs typeface="Open Sans"/>
                <a:sym typeface="Open Sans"/>
              </a:rPr>
              <a:t>Être une instance responsable et disponible, </a:t>
            </a:r>
            <a:r>
              <a:rPr lang="fr-CH">
                <a:solidFill>
                  <a:schemeClr val="lt1"/>
                </a:solidFill>
                <a:latin typeface="Open Sans"/>
                <a:ea typeface="Open Sans"/>
                <a:cs typeface="Open Sans"/>
                <a:sym typeface="Open Sans"/>
              </a:rPr>
              <a:t>garant du cadre</a:t>
            </a:r>
            <a:endParaRPr>
              <a:solidFill>
                <a:schemeClr val="lt1"/>
              </a:solidFill>
              <a:latin typeface="Open Sans"/>
              <a:ea typeface="Open Sans"/>
              <a:cs typeface="Open Sans"/>
              <a:sym typeface="Open Sans"/>
            </a:endParaRPr>
          </a:p>
          <a:p>
            <a:pPr indent="-334327" lvl="0" marL="457200" rtl="0" algn="l">
              <a:lnSpc>
                <a:spcPct val="100000"/>
              </a:lnSpc>
              <a:spcBef>
                <a:spcPts val="0"/>
              </a:spcBef>
              <a:spcAft>
                <a:spcPts val="0"/>
              </a:spcAft>
              <a:buClr>
                <a:schemeClr val="lt1"/>
              </a:buClr>
              <a:buSzPct val="64285"/>
              <a:buFont typeface="Open Sans"/>
              <a:buChar char="-"/>
            </a:pPr>
            <a:r>
              <a:rPr lang="fr-CH">
                <a:solidFill>
                  <a:schemeClr val="lt1"/>
                </a:solidFill>
                <a:latin typeface="Open Sans"/>
                <a:ea typeface="Open Sans"/>
                <a:cs typeface="Open Sans"/>
                <a:sym typeface="Open Sans"/>
              </a:rPr>
              <a:t>Veiller à leur santé, sécurité physique et psychologique </a:t>
            </a:r>
            <a:endParaRPr>
              <a:solidFill>
                <a:schemeClr val="lt1"/>
              </a:solidFill>
              <a:latin typeface="Open Sans"/>
              <a:ea typeface="Open Sans"/>
              <a:cs typeface="Open Sans"/>
              <a:sym typeface="Open Sans"/>
            </a:endParaRPr>
          </a:p>
          <a:p>
            <a:pPr indent="-334327" lvl="0" marL="457200" rtl="0" algn="l">
              <a:lnSpc>
                <a:spcPct val="100000"/>
              </a:lnSpc>
              <a:spcBef>
                <a:spcPts val="0"/>
              </a:spcBef>
              <a:spcAft>
                <a:spcPts val="0"/>
              </a:spcAft>
              <a:buClr>
                <a:schemeClr val="lt1"/>
              </a:buClr>
              <a:buSzPct val="64285"/>
              <a:buFont typeface="Open Sans"/>
              <a:buChar char="-"/>
            </a:pPr>
            <a:r>
              <a:rPr lang="fr-CH">
                <a:solidFill>
                  <a:schemeClr val="lt1"/>
                </a:solidFill>
                <a:latin typeface="Open Sans"/>
                <a:ea typeface="Open Sans"/>
                <a:cs typeface="Open Sans"/>
                <a:sym typeface="Open Sans"/>
              </a:rPr>
              <a:t>Un manque d’investissement des jeunes demandera un redimensionnement du projet. Travailler avec des jeunes nécessite souvent de privilégier leurs possibilités d’apprentissage au détriment de l’efficacité absolue. </a:t>
            </a:r>
            <a:endParaRPr>
              <a:solidFill>
                <a:schemeClr val="lt1"/>
              </a:solidFill>
              <a:latin typeface="Open Sans"/>
              <a:ea typeface="Open Sans"/>
              <a:cs typeface="Open Sans"/>
              <a:sym typeface="Open Sans"/>
            </a:endParaRPr>
          </a:p>
          <a:p>
            <a:pPr indent="-334327" lvl="0" marL="457200" rtl="0" algn="l">
              <a:lnSpc>
                <a:spcPct val="100000"/>
              </a:lnSpc>
              <a:spcBef>
                <a:spcPts val="0"/>
              </a:spcBef>
              <a:spcAft>
                <a:spcPts val="0"/>
              </a:spcAft>
              <a:buClr>
                <a:schemeClr val="lt1"/>
              </a:buClr>
              <a:buSzPct val="64285"/>
              <a:buFont typeface="Open Sans"/>
              <a:buChar char="-"/>
            </a:pPr>
            <a:r>
              <a:rPr lang="fr-CH">
                <a:solidFill>
                  <a:schemeClr val="lt1"/>
                </a:solidFill>
                <a:latin typeface="Open Sans"/>
                <a:ea typeface="Open Sans"/>
                <a:cs typeface="Open Sans"/>
                <a:sym typeface="Open Sans"/>
              </a:rPr>
              <a:t>Être disponible pour apporter aux jeunes les compétences nécessaires</a:t>
            </a:r>
            <a:endParaRPr>
              <a:solidFill>
                <a:schemeClr val="lt1"/>
              </a:solidFill>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38292b73228_0_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Alternates"/>
              <a:buNone/>
            </a:pPr>
            <a:r>
              <a:rPr lang="fr-CH">
                <a:solidFill>
                  <a:schemeClr val="lt1"/>
                </a:solidFill>
                <a:latin typeface="Montserrat Alternates"/>
                <a:ea typeface="Montserrat Alternates"/>
                <a:cs typeface="Montserrat Alternates"/>
                <a:sym typeface="Montserrat Alternates"/>
              </a:rPr>
              <a:t>Quelques faux pas à éviter</a:t>
            </a:r>
            <a:endParaRPr/>
          </a:p>
        </p:txBody>
      </p:sp>
      <p:sp>
        <p:nvSpPr>
          <p:cNvPr id="295" name="Google Shape;295;g38292b73228_0_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Participation ou consultation alibi des jeunes</a:t>
            </a:r>
            <a:endParaRPr/>
          </a:p>
          <a:p>
            <a:pPr indent="0" lvl="0" marL="0" rtl="0" algn="l">
              <a:lnSpc>
                <a:spcPct val="90000"/>
              </a:lnSpc>
              <a:spcBef>
                <a:spcPts val="1000"/>
              </a:spcBef>
              <a:spcAft>
                <a:spcPts val="0"/>
              </a:spcAft>
              <a:buClr>
                <a:schemeClr val="lt1"/>
              </a:buClr>
              <a:buSzPts val="2800"/>
              <a:buNone/>
            </a:pPr>
            <a:r>
              <a:rPr lang="fr-CH">
                <a:solidFill>
                  <a:schemeClr val="lt1"/>
                </a:solidFill>
                <a:latin typeface="Open Sans"/>
                <a:ea typeface="Open Sans"/>
                <a:cs typeface="Open Sans"/>
                <a:sym typeface="Open Sans"/>
              </a:rPr>
              <a:t>- Faire «jeune» de manière non authentique dans sa communication</a:t>
            </a:r>
            <a:endParaRPr>
              <a:solidFill>
                <a:schemeClr val="lt1"/>
              </a:solidFill>
              <a:latin typeface="Open Sans"/>
              <a:ea typeface="Open Sans"/>
              <a:cs typeface="Open Sans"/>
              <a:sym typeface="Open Sans"/>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Essentialiser les jeunes</a:t>
            </a:r>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Imposer trop de contraintes d’étapes (inscription, formation, validation, attestations des parents)</a:t>
            </a:r>
            <a:endParaRPr>
              <a:solidFill>
                <a:schemeClr val="lt1"/>
              </a:solidFill>
              <a:latin typeface="Open Sans"/>
              <a:ea typeface="Open Sans"/>
              <a:cs typeface="Open Sans"/>
              <a:sym typeface="Open Sans"/>
            </a:endParaRPr>
          </a:p>
          <a:p>
            <a:pPr indent="0" lvl="0" marL="0" rtl="0" algn="l">
              <a:lnSpc>
                <a:spcPct val="90000"/>
              </a:lnSpc>
              <a:spcBef>
                <a:spcPts val="1000"/>
              </a:spcBef>
              <a:spcAft>
                <a:spcPts val="0"/>
              </a:spcAft>
              <a:buSzPts val="1800"/>
              <a:buNone/>
            </a:pPr>
            <a:r>
              <a:rPr lang="fr-CH">
                <a:solidFill>
                  <a:schemeClr val="lt1"/>
                </a:solidFill>
                <a:latin typeface="Open Sans"/>
                <a:ea typeface="Open Sans"/>
                <a:cs typeface="Open Sans"/>
                <a:sym typeface="Open Sans"/>
              </a:rPr>
              <a:t>- Vouloir leur imposer une conception du “bon citoyen”</a:t>
            </a:r>
            <a:endParaRPr>
              <a:solidFill>
                <a:schemeClr val="lt1"/>
              </a:solidFill>
              <a:latin typeface="Open Sans"/>
              <a:ea typeface="Open Sans"/>
              <a:cs typeface="Open Sans"/>
              <a:sym typeface="Open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Alternates"/>
              <a:buNone/>
            </a:pPr>
            <a:r>
              <a:rPr lang="fr-CH">
                <a:solidFill>
                  <a:schemeClr val="lt1"/>
                </a:solidFill>
                <a:latin typeface="Montserrat Alternates"/>
                <a:ea typeface="Montserrat Alternates"/>
                <a:cs typeface="Montserrat Alternates"/>
                <a:sym typeface="Montserrat Alternates"/>
              </a:rPr>
              <a:t>Conclusion &amp; discussion</a:t>
            </a:r>
            <a:endParaRPr/>
          </a:p>
        </p:txBody>
      </p:sp>
      <p:sp>
        <p:nvSpPr>
          <p:cNvPr id="301" name="Google Shape;301;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lt1"/>
              </a:buClr>
              <a:buSzPts val="2800"/>
              <a:buNone/>
            </a:pPr>
            <a:r>
              <a:rPr lang="fr-CH">
                <a:solidFill>
                  <a:schemeClr val="lt1"/>
                </a:solidFill>
                <a:latin typeface="Open Sans"/>
                <a:ea typeface="Open Sans"/>
                <a:cs typeface="Open Sans"/>
                <a:sym typeface="Open Sans"/>
              </a:rPr>
              <a:t>- Grande diversité de l’engagement des jeunes</a:t>
            </a:r>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Spécificités de l’engagement des jeunes : communication, temporalité, sociabilité</a:t>
            </a:r>
            <a:endParaRPr>
              <a:solidFill>
                <a:schemeClr val="lt1"/>
              </a:solidFill>
              <a:latin typeface="Open Sans"/>
              <a:ea typeface="Open Sans"/>
              <a:cs typeface="Open Sans"/>
              <a:sym typeface="Open Sans"/>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Privilégier les actions «par les jeunes»</a:t>
            </a:r>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Communiquez à destination des jeunes</a:t>
            </a:r>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Offrez un cadre clair et des ressources adaptées</a:t>
            </a:r>
            <a:endParaRPr>
              <a:solidFill>
                <a:schemeClr val="lt1"/>
              </a:solidFill>
              <a:latin typeface="Open Sans"/>
              <a:ea typeface="Open Sans"/>
              <a:cs typeface="Open Sans"/>
              <a:sym typeface="Open Sans"/>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Laisser de l’autonomie et des responsabilités</a:t>
            </a:r>
            <a:endParaRPr>
              <a:solidFill>
                <a:schemeClr val="lt1"/>
              </a:solidFill>
              <a:latin typeface="Open Sans"/>
              <a:ea typeface="Open Sans"/>
              <a:cs typeface="Open Sans"/>
              <a:sym typeface="Open Sans"/>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Valorisez l’implication des jeunes</a:t>
            </a:r>
            <a:endParaRPr/>
          </a:p>
          <a:p>
            <a:pPr indent="-228600" lvl="0" marL="228600" rtl="0" algn="l">
              <a:lnSpc>
                <a:spcPct val="90000"/>
              </a:lnSpc>
              <a:spcBef>
                <a:spcPts val="1000"/>
              </a:spcBef>
              <a:spcAft>
                <a:spcPts val="0"/>
              </a:spcAft>
              <a:buClr>
                <a:schemeClr val="lt1"/>
              </a:buClr>
              <a:buSzPts val="2800"/>
              <a:buFont typeface="Open Sans"/>
              <a:buChar char="-"/>
            </a:pPr>
            <a:r>
              <a:rPr lang="fr-CH">
                <a:solidFill>
                  <a:schemeClr val="lt1"/>
                </a:solidFill>
                <a:latin typeface="Open Sans"/>
                <a:ea typeface="Open Sans"/>
                <a:cs typeface="Open Sans"/>
                <a:sym typeface="Open Sans"/>
              </a:rPr>
              <a:t>Faites confiance aux jeunes !</a:t>
            </a:r>
            <a:endParaRPr/>
          </a:p>
          <a:p>
            <a:pPr indent="-50800" lvl="0" marL="228600" rtl="0" algn="l">
              <a:lnSpc>
                <a:spcPct val="90000"/>
              </a:lnSpc>
              <a:spcBef>
                <a:spcPts val="1000"/>
              </a:spcBef>
              <a:spcAft>
                <a:spcPts val="0"/>
              </a:spcAft>
              <a:buClr>
                <a:schemeClr val="dk1"/>
              </a:buClr>
              <a:buSzPts val="2800"/>
              <a:buFont typeface="Calibri"/>
              <a:buNone/>
            </a:pPr>
            <a:r>
              <a:t/>
            </a:r>
            <a:endParaRPr>
              <a:solidFill>
                <a:schemeClr val="lt1"/>
              </a:solidFill>
              <a:latin typeface="Open Sans"/>
              <a:ea typeface="Open Sans"/>
              <a:cs typeface="Open Sans"/>
              <a:sym typeface="Open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4"/>
          <p:cNvSpPr txBox="1"/>
          <p:nvPr>
            <p:ph type="title"/>
          </p:nvPr>
        </p:nvSpPr>
        <p:spPr>
          <a:xfrm>
            <a:off x="838200" y="68103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Alternates"/>
              <a:buNone/>
            </a:pPr>
            <a:r>
              <a:rPr lang="fr-CH">
                <a:solidFill>
                  <a:schemeClr val="lt1"/>
                </a:solidFill>
                <a:latin typeface="Montserrat Alternates"/>
                <a:ea typeface="Montserrat Alternates"/>
                <a:cs typeface="Montserrat Alternates"/>
                <a:sym typeface="Montserrat Alternates"/>
              </a:rPr>
              <a:t>Vos besoins ?</a:t>
            </a:r>
            <a:br>
              <a:rPr lang="fr-CH">
                <a:solidFill>
                  <a:schemeClr val="lt1"/>
                </a:solidFill>
                <a:latin typeface="Montserrat Alternates"/>
                <a:ea typeface="Montserrat Alternates"/>
                <a:cs typeface="Montserrat Alternates"/>
                <a:sym typeface="Montserrat Alternates"/>
              </a:rPr>
            </a:br>
            <a:r>
              <a:rPr lang="fr-CH">
                <a:solidFill>
                  <a:schemeClr val="lt1"/>
                </a:solidFill>
                <a:latin typeface="Montserrat Alternates"/>
                <a:ea typeface="Montserrat Alternates"/>
                <a:cs typeface="Montserrat Alternates"/>
                <a:sym typeface="Montserrat Alternates"/>
              </a:rPr>
              <a:t>Des questions ?</a:t>
            </a:r>
            <a:endParaRPr/>
          </a:p>
        </p:txBody>
      </p:sp>
      <p:pic>
        <p:nvPicPr>
          <p:cNvPr id="307" name="Google Shape;307;p24"/>
          <p:cNvPicPr preferRelativeResize="0"/>
          <p:nvPr>
            <p:ph idx="1" type="body"/>
          </p:nvPr>
        </p:nvPicPr>
        <p:blipFill rotWithShape="1">
          <a:blip r:embed="rId3">
            <a:alphaModFix/>
          </a:blip>
          <a:srcRect b="0" l="0" r="0" t="0"/>
          <a:stretch/>
        </p:blipFill>
        <p:spPr>
          <a:xfrm>
            <a:off x="3920331" y="1413197"/>
            <a:ext cx="4351338" cy="4351338"/>
          </a:xfrm>
          <a:prstGeom prst="rect">
            <a:avLst/>
          </a:prstGeom>
          <a:noFill/>
          <a:ln>
            <a:noFill/>
          </a:ln>
        </p:spPr>
      </p:pic>
      <p:sp>
        <p:nvSpPr>
          <p:cNvPr id="308" name="Google Shape;308;p24"/>
          <p:cNvSpPr txBox="1"/>
          <p:nvPr/>
        </p:nvSpPr>
        <p:spPr>
          <a:xfrm>
            <a:off x="838200" y="5373975"/>
            <a:ext cx="4481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fr-CH" sz="2400" u="sng" cap="none" strike="noStrike">
                <a:solidFill>
                  <a:schemeClr val="lt1"/>
                </a:solidFill>
                <a:latin typeface="Open Sans"/>
                <a:ea typeface="Open Sans"/>
                <a:cs typeface="Open Sans"/>
                <a:sym typeface="Open Sans"/>
                <a:hlinkClick r:id="rId4">
                  <a:extLst>
                    <a:ext uri="{A12FA001-AC4F-418D-AE19-62706E023703}">
                      <ahyp:hlinkClr val="tx"/>
                    </a:ext>
                  </a:extLst>
                </a:hlinkClick>
              </a:rPr>
              <a:t>romain@anousdejouer.ch</a:t>
            </a:r>
            <a:endParaRPr b="0" i="0" sz="2400" u="none" cap="none" strike="noStrike">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400"/>
              <a:buFont typeface="Arial"/>
              <a:buNone/>
            </a:pPr>
            <a:r>
              <a:rPr b="0" i="0" lang="fr-CH" sz="2400" u="none" cap="none" strike="noStrike">
                <a:solidFill>
                  <a:schemeClr val="lt1"/>
                </a:solidFill>
                <a:latin typeface="Open Sans"/>
                <a:ea typeface="Open Sans"/>
                <a:cs typeface="Open Sans"/>
                <a:sym typeface="Open Sans"/>
              </a:rPr>
              <a:t>078 238 34 14</a:t>
            </a:r>
            <a:endParaRPr b="0" i="0" sz="2400" u="none" cap="none" strike="noStrike">
              <a:solidFill>
                <a:schemeClr val="lt1"/>
              </a:solidFill>
              <a:latin typeface="Open Sans"/>
              <a:ea typeface="Open Sans"/>
              <a:cs typeface="Open Sans"/>
              <a:sym typeface="Open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g322cfc2c4ff_0_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fr-CH">
                <a:solidFill>
                  <a:schemeClr val="lt1"/>
                </a:solidFill>
                <a:latin typeface="Montserrat Alternates"/>
                <a:ea typeface="Montserrat Alternates"/>
                <a:cs typeface="Montserrat Alternates"/>
                <a:sym typeface="Montserrat Alternates"/>
              </a:rPr>
              <a:t>Sources</a:t>
            </a:r>
            <a:endParaRPr/>
          </a:p>
        </p:txBody>
      </p:sp>
      <p:sp>
        <p:nvSpPr>
          <p:cNvPr id="314" name="Google Shape;314;g322cfc2c4ff_0_1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81000" lvl="0" marL="457200" rtl="0" algn="l">
              <a:lnSpc>
                <a:spcPct val="90000"/>
              </a:lnSpc>
              <a:spcBef>
                <a:spcPts val="1000"/>
              </a:spcBef>
              <a:spcAft>
                <a:spcPts val="0"/>
              </a:spcAft>
              <a:buClr>
                <a:schemeClr val="lt1"/>
              </a:buClr>
              <a:buSzPts val="2400"/>
              <a:buFont typeface="Open Sans"/>
              <a:buChar char="-"/>
            </a:pPr>
            <a:r>
              <a:rPr lang="fr-CH" sz="2400">
                <a:solidFill>
                  <a:schemeClr val="lt1"/>
                </a:solidFill>
                <a:latin typeface="Open Sans"/>
                <a:ea typeface="Open Sans"/>
                <a:cs typeface="Open Sans"/>
                <a:sym typeface="Open Sans"/>
              </a:rPr>
              <a:t>Fischer, A., Lamprecht, M., &amp; Stamm, H. (2025). Observatoire du bénévolat en Suisse 2025. </a:t>
            </a:r>
            <a:endParaRPr sz="2400">
              <a:solidFill>
                <a:schemeClr val="lt1"/>
              </a:solidFill>
              <a:latin typeface="Open Sans"/>
              <a:ea typeface="Open Sans"/>
              <a:cs typeface="Open Sans"/>
              <a:sym typeface="Open Sans"/>
            </a:endParaRPr>
          </a:p>
          <a:p>
            <a:pPr indent="-381000" lvl="0" marL="457200" rtl="0" algn="l">
              <a:lnSpc>
                <a:spcPct val="90000"/>
              </a:lnSpc>
              <a:spcBef>
                <a:spcPts val="1000"/>
              </a:spcBef>
              <a:spcAft>
                <a:spcPts val="0"/>
              </a:spcAft>
              <a:buClr>
                <a:schemeClr val="lt1"/>
              </a:buClr>
              <a:buSzPts val="2400"/>
              <a:buFont typeface="Open Sans"/>
              <a:buChar char="-"/>
            </a:pPr>
            <a:r>
              <a:rPr lang="fr-CH" sz="2400">
                <a:solidFill>
                  <a:schemeClr val="lt1"/>
                </a:solidFill>
                <a:latin typeface="Open Sans"/>
                <a:ea typeface="Open Sans"/>
                <a:cs typeface="Open Sans"/>
                <a:sym typeface="Open Sans"/>
              </a:rPr>
              <a:t>Sandrine Cortessis, Saskia Weber Guisan, Evelyn Tsandev «Le bénévolat des jeunes: une forme alternative d’éducation» (IFFP, 2019)</a:t>
            </a:r>
            <a:endParaRPr sz="2400">
              <a:solidFill>
                <a:schemeClr val="lt1"/>
              </a:solidFill>
              <a:latin typeface="Open Sans"/>
              <a:ea typeface="Open Sans"/>
              <a:cs typeface="Open Sans"/>
              <a:sym typeface="Open Sans"/>
            </a:endParaRPr>
          </a:p>
          <a:p>
            <a:pPr indent="-381000" lvl="0" marL="457200" rtl="0" algn="l">
              <a:lnSpc>
                <a:spcPct val="100000"/>
              </a:lnSpc>
              <a:spcBef>
                <a:spcPts val="0"/>
              </a:spcBef>
              <a:spcAft>
                <a:spcPts val="0"/>
              </a:spcAft>
              <a:buClr>
                <a:schemeClr val="lt1"/>
              </a:buClr>
              <a:buSzPts val="2400"/>
              <a:buFont typeface="Open Sans"/>
              <a:buChar char="-"/>
            </a:pPr>
            <a:r>
              <a:rPr lang="fr-CH" sz="2400">
                <a:solidFill>
                  <a:schemeClr val="lt1"/>
                </a:solidFill>
                <a:latin typeface="Open Sans"/>
                <a:ea typeface="Open Sans"/>
                <a:cs typeface="Open Sans"/>
                <a:sym typeface="Open Sans"/>
              </a:rPr>
              <a:t>Jakub Samochowiec, Leonie Thalmann, Andreas Müller, “LES NOUVEAUX BÉNÉVOLES l’avenir de la participation à la société civile”, (GDI, 2018)</a:t>
            </a:r>
            <a:endParaRPr sz="2400">
              <a:solidFill>
                <a:schemeClr val="lt1"/>
              </a:solidFill>
              <a:latin typeface="Open Sans"/>
              <a:ea typeface="Open Sans"/>
              <a:cs typeface="Open Sans"/>
              <a:sym typeface="Open Sans"/>
            </a:endParaRPr>
          </a:p>
          <a:p>
            <a:pPr indent="-381000" lvl="0" marL="457200" rtl="0" algn="l">
              <a:lnSpc>
                <a:spcPct val="100000"/>
              </a:lnSpc>
              <a:spcBef>
                <a:spcPts val="0"/>
              </a:spcBef>
              <a:spcAft>
                <a:spcPts val="0"/>
              </a:spcAft>
              <a:buClr>
                <a:schemeClr val="lt1"/>
              </a:buClr>
              <a:buSzPts val="2400"/>
              <a:buFont typeface="Open Sans"/>
              <a:buChar char="-"/>
            </a:pPr>
            <a:r>
              <a:rPr i="1" lang="fr-CH" sz="2400">
                <a:solidFill>
                  <a:schemeClr val="lt1"/>
                </a:solidFill>
                <a:latin typeface="Open Sans"/>
                <a:ea typeface="Open Sans"/>
                <a:cs typeface="Open Sans"/>
                <a:sym typeface="Open Sans"/>
              </a:rPr>
              <a:t>LES PRATIQUES POLITIQUES DES JEUNES : UNE ÉTUDE QUALITATIVE DES SIGNIFICATIONS DE L’ENGAGEMENT</a:t>
            </a:r>
            <a:r>
              <a:rPr lang="fr-CH" sz="2400">
                <a:solidFill>
                  <a:schemeClr val="lt1"/>
                </a:solidFill>
                <a:latin typeface="Open Sans"/>
                <a:ea typeface="Open Sans"/>
                <a:cs typeface="Open Sans"/>
                <a:sym typeface="Open Sans"/>
              </a:rPr>
              <a:t>, Callie Furrer, 2025, Mémoire de Master en sociologie, dir. Claire Balleys</a:t>
            </a:r>
            <a:endParaRPr sz="2400">
              <a:solidFill>
                <a:schemeClr val="lt1"/>
              </a:solidFill>
              <a:latin typeface="Open Sans"/>
              <a:ea typeface="Open Sans"/>
              <a:cs typeface="Open Sans"/>
              <a:sym typeface="Open Sans"/>
            </a:endParaRPr>
          </a:p>
          <a:p>
            <a:pPr indent="-381000" lvl="0" marL="457200" rtl="0" algn="l">
              <a:lnSpc>
                <a:spcPct val="100000"/>
              </a:lnSpc>
              <a:spcBef>
                <a:spcPts val="0"/>
              </a:spcBef>
              <a:spcAft>
                <a:spcPts val="0"/>
              </a:spcAft>
              <a:buClr>
                <a:schemeClr val="lt1"/>
              </a:buClr>
              <a:buSzPts val="2400"/>
              <a:buFont typeface="Open Sans"/>
              <a:buChar char="-"/>
            </a:pPr>
            <a:r>
              <a:rPr lang="fr-CH" sz="2400">
                <a:solidFill>
                  <a:schemeClr val="lt1"/>
                </a:solidFill>
                <a:latin typeface="Open Sans"/>
                <a:ea typeface="Open Sans"/>
                <a:cs typeface="Open Sans"/>
                <a:sym typeface="Open Sans"/>
              </a:rPr>
              <a:t>Les travaux de la chercheuse Valentina Holecz</a:t>
            </a:r>
            <a:endParaRPr sz="2400">
              <a:solidFill>
                <a:schemeClr val="lt1"/>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g381c3b39728_0_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Alternates"/>
              <a:buNone/>
            </a:pPr>
            <a:r>
              <a:rPr lang="fr-CH">
                <a:solidFill>
                  <a:srgbClr val="F4D02B"/>
                </a:solidFill>
                <a:latin typeface="Montserrat Alternates"/>
                <a:ea typeface="Montserrat Alternates"/>
                <a:cs typeface="Montserrat Alternates"/>
                <a:sym typeface="Montserrat Alternates"/>
              </a:rPr>
              <a:t>Objectifs du jour</a:t>
            </a:r>
            <a:endParaRPr>
              <a:solidFill>
                <a:srgbClr val="F4D02B"/>
              </a:solidFill>
            </a:endParaRPr>
          </a:p>
        </p:txBody>
      </p:sp>
      <p:sp>
        <p:nvSpPr>
          <p:cNvPr id="105" name="Google Shape;105;g381c3b39728_0_7"/>
          <p:cNvSpPr txBox="1"/>
          <p:nvPr>
            <p:ph idx="1" type="body"/>
          </p:nvPr>
        </p:nvSpPr>
        <p:spPr>
          <a:xfrm>
            <a:off x="838200" y="1825625"/>
            <a:ext cx="10787400" cy="43512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15000"/>
              </a:lnSpc>
              <a:spcBef>
                <a:spcPts val="0"/>
              </a:spcBef>
              <a:spcAft>
                <a:spcPts val="0"/>
              </a:spcAft>
              <a:buSzPct val="69498"/>
              <a:buNone/>
            </a:pPr>
            <a:r>
              <a:rPr b="1" lang="fr-CH">
                <a:solidFill>
                  <a:schemeClr val="lt1"/>
                </a:solidFill>
                <a:latin typeface="Open Sans"/>
                <a:ea typeface="Open Sans"/>
                <a:cs typeface="Open Sans"/>
                <a:sym typeface="Open Sans"/>
              </a:rPr>
              <a:t>Enjeu</a:t>
            </a:r>
            <a:r>
              <a:rPr lang="fr-CH">
                <a:solidFill>
                  <a:schemeClr val="lt1"/>
                </a:solidFill>
                <a:latin typeface="Open Sans"/>
                <a:ea typeface="Open Sans"/>
                <a:cs typeface="Open Sans"/>
                <a:sym typeface="Open Sans"/>
              </a:rPr>
              <a:t> : Comment inclure les jeunes dans une association/un projet ou susciter leur engagement ?</a:t>
            </a:r>
            <a:endParaRPr>
              <a:solidFill>
                <a:schemeClr val="lt1"/>
              </a:solidFill>
              <a:latin typeface="Open Sans"/>
              <a:ea typeface="Open Sans"/>
              <a:cs typeface="Open Sans"/>
              <a:sym typeface="Open Sans"/>
            </a:endParaRPr>
          </a:p>
          <a:p>
            <a:pPr indent="0" lvl="0" marL="0" rtl="0" algn="l">
              <a:lnSpc>
                <a:spcPct val="90000"/>
              </a:lnSpc>
              <a:spcBef>
                <a:spcPts val="1000"/>
              </a:spcBef>
              <a:spcAft>
                <a:spcPts val="0"/>
              </a:spcAft>
              <a:buSzPct val="69498"/>
              <a:buNone/>
            </a:pPr>
            <a:r>
              <a:t/>
            </a:r>
            <a:endParaRPr>
              <a:solidFill>
                <a:schemeClr val="lt1"/>
              </a:solidFill>
              <a:latin typeface="Open Sans"/>
              <a:ea typeface="Open Sans"/>
              <a:cs typeface="Open Sans"/>
              <a:sym typeface="Open Sans"/>
            </a:endParaRPr>
          </a:p>
          <a:p>
            <a:pPr indent="0" lvl="0" marL="0" rtl="0" algn="l">
              <a:lnSpc>
                <a:spcPct val="115000"/>
              </a:lnSpc>
              <a:spcBef>
                <a:spcPts val="0"/>
              </a:spcBef>
              <a:spcAft>
                <a:spcPts val="0"/>
              </a:spcAft>
              <a:buSzPct val="69498"/>
              <a:buNone/>
            </a:pPr>
            <a:r>
              <a:rPr lang="fr-CH">
                <a:solidFill>
                  <a:schemeClr val="lt1"/>
                </a:solidFill>
                <a:latin typeface="Open Sans"/>
                <a:ea typeface="Open Sans"/>
                <a:cs typeface="Open Sans"/>
                <a:sym typeface="Open Sans"/>
              </a:rPr>
              <a:t>- Quelles sont les spécificités de ce public à prendre en compte ? </a:t>
            </a:r>
            <a:endParaRPr>
              <a:solidFill>
                <a:schemeClr val="lt1"/>
              </a:solidFill>
              <a:latin typeface="Open Sans"/>
              <a:ea typeface="Open Sans"/>
              <a:cs typeface="Open Sans"/>
              <a:sym typeface="Open Sans"/>
            </a:endParaRPr>
          </a:p>
          <a:p>
            <a:pPr indent="0" lvl="0" marL="0" rtl="0" algn="l">
              <a:lnSpc>
                <a:spcPct val="115000"/>
              </a:lnSpc>
              <a:spcBef>
                <a:spcPts val="1000"/>
              </a:spcBef>
              <a:spcAft>
                <a:spcPts val="0"/>
              </a:spcAft>
              <a:buSzPct val="69498"/>
              <a:buNone/>
            </a:pPr>
            <a:r>
              <a:rPr lang="fr-CH">
                <a:solidFill>
                  <a:schemeClr val="lt1"/>
                </a:solidFill>
                <a:latin typeface="Open Sans"/>
                <a:ea typeface="Open Sans"/>
                <a:cs typeface="Open Sans"/>
                <a:sym typeface="Open Sans"/>
              </a:rPr>
              <a:t>- Quels sont les obstacles, défis et opportunités liés à leur engagement ? </a:t>
            </a:r>
            <a:endParaRPr>
              <a:solidFill>
                <a:schemeClr val="lt1"/>
              </a:solidFill>
              <a:latin typeface="Open Sans"/>
              <a:ea typeface="Open Sans"/>
              <a:cs typeface="Open Sans"/>
              <a:sym typeface="Open Sans"/>
            </a:endParaRPr>
          </a:p>
          <a:p>
            <a:pPr indent="0" lvl="0" marL="0" rtl="0" algn="l">
              <a:lnSpc>
                <a:spcPct val="115000"/>
              </a:lnSpc>
              <a:spcBef>
                <a:spcPts val="1000"/>
              </a:spcBef>
              <a:spcAft>
                <a:spcPts val="0"/>
              </a:spcAft>
              <a:buSzPct val="69498"/>
              <a:buNone/>
            </a:pPr>
            <a:r>
              <a:rPr lang="fr-CH">
                <a:solidFill>
                  <a:schemeClr val="lt1"/>
                </a:solidFill>
                <a:latin typeface="Open Sans"/>
                <a:ea typeface="Open Sans"/>
                <a:cs typeface="Open Sans"/>
                <a:sym typeface="Open Sans"/>
              </a:rPr>
              <a:t>- Quels sont les outils existants ? </a:t>
            </a:r>
            <a:endParaRPr>
              <a:solidFill>
                <a:schemeClr val="lt1"/>
              </a:solidFill>
              <a:latin typeface="Open Sans"/>
              <a:ea typeface="Open Sans"/>
              <a:cs typeface="Open Sans"/>
              <a:sym typeface="Open Sans"/>
            </a:endParaRPr>
          </a:p>
          <a:p>
            <a:pPr indent="0" lvl="0" marL="0" rtl="0" algn="l">
              <a:lnSpc>
                <a:spcPct val="115000"/>
              </a:lnSpc>
              <a:spcBef>
                <a:spcPts val="1000"/>
              </a:spcBef>
              <a:spcAft>
                <a:spcPts val="1000"/>
              </a:spcAft>
              <a:buSzPct val="69498"/>
              <a:buNone/>
            </a:pPr>
            <a:r>
              <a:rPr lang="fr-CH">
                <a:solidFill>
                  <a:schemeClr val="lt1"/>
                </a:solidFill>
                <a:latin typeface="Open Sans"/>
                <a:ea typeface="Open Sans"/>
                <a:cs typeface="Open Sans"/>
                <a:sym typeface="Open Sans"/>
              </a:rPr>
              <a:t>- Conseils et bonne pratiques d'encadrement, d'intégration et de valorisation</a:t>
            </a:r>
            <a:endParaRPr>
              <a:solidFill>
                <a:schemeClr val="lt1"/>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Alternates"/>
              <a:buNone/>
            </a:pPr>
            <a:r>
              <a:rPr lang="fr-CH">
                <a:solidFill>
                  <a:srgbClr val="F4D02B"/>
                </a:solidFill>
                <a:latin typeface="Montserrat Alternates"/>
                <a:ea typeface="Montserrat Alternates"/>
                <a:cs typeface="Montserrat Alternates"/>
                <a:sym typeface="Montserrat Alternates"/>
              </a:rPr>
              <a:t>La jeunesse, une altérité complexe</a:t>
            </a:r>
            <a:endParaRPr>
              <a:solidFill>
                <a:srgbClr val="F4D02B"/>
              </a:solidFill>
            </a:endParaRPr>
          </a:p>
        </p:txBody>
      </p:sp>
      <p:sp>
        <p:nvSpPr>
          <p:cNvPr id="111" name="Google Shape;111;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lt1"/>
              </a:buClr>
              <a:buSzPts val="2800"/>
              <a:buChar char="•"/>
            </a:pPr>
            <a:r>
              <a:rPr lang="fr-CH">
                <a:solidFill>
                  <a:schemeClr val="lt1"/>
                </a:solidFill>
                <a:latin typeface="Open Sans"/>
                <a:ea typeface="Open Sans"/>
                <a:cs typeface="Open Sans"/>
                <a:sym typeface="Open Sans"/>
              </a:rPr>
              <a:t>La jeunesse comme transition entre l’enfance et l’âge adulte</a:t>
            </a:r>
            <a:endParaRPr/>
          </a:p>
          <a:p>
            <a:pPr indent="-228600" lvl="0" marL="228600" rtl="0" algn="l">
              <a:lnSpc>
                <a:spcPct val="90000"/>
              </a:lnSpc>
              <a:spcBef>
                <a:spcPts val="1000"/>
              </a:spcBef>
              <a:spcAft>
                <a:spcPts val="0"/>
              </a:spcAft>
              <a:buClr>
                <a:schemeClr val="lt1"/>
              </a:buClr>
              <a:buSzPts val="2800"/>
              <a:buChar char="•"/>
            </a:pPr>
            <a:r>
              <a:rPr lang="fr-CH">
                <a:solidFill>
                  <a:schemeClr val="lt1"/>
                </a:solidFill>
                <a:latin typeface="Open Sans"/>
                <a:ea typeface="Open Sans"/>
                <a:cs typeface="Open Sans"/>
                <a:sym typeface="Open Sans"/>
              </a:rPr>
              <a:t>Constamment </a:t>
            </a:r>
            <a:r>
              <a:rPr b="1" lang="fr-CH">
                <a:solidFill>
                  <a:schemeClr val="lt1"/>
                </a:solidFill>
                <a:latin typeface="Open Sans"/>
                <a:ea typeface="Open Sans"/>
                <a:cs typeface="Open Sans"/>
                <a:sym typeface="Open Sans"/>
              </a:rPr>
              <a:t>essentialisée</a:t>
            </a:r>
            <a:r>
              <a:rPr lang="fr-CH">
                <a:solidFill>
                  <a:schemeClr val="lt1"/>
                </a:solidFill>
                <a:latin typeface="Open Sans"/>
                <a:ea typeface="Open Sans"/>
                <a:cs typeface="Open Sans"/>
                <a:sym typeface="Open Sans"/>
              </a:rPr>
              <a:t> mais pourtant plurielle</a:t>
            </a:r>
            <a:endParaRPr/>
          </a:p>
          <a:p>
            <a:pPr indent="-50800" lvl="0" marL="228600" rtl="0" algn="l">
              <a:lnSpc>
                <a:spcPct val="90000"/>
              </a:lnSpc>
              <a:spcBef>
                <a:spcPts val="1000"/>
              </a:spcBef>
              <a:spcAft>
                <a:spcPts val="0"/>
              </a:spcAft>
              <a:buClr>
                <a:schemeClr val="dk1"/>
              </a:buClr>
              <a:buSzPts val="2800"/>
              <a:buNone/>
            </a:pPr>
            <a:r>
              <a:t/>
            </a:r>
            <a:endParaRPr>
              <a:solidFill>
                <a:schemeClr val="lt1"/>
              </a:solidFill>
              <a:latin typeface="Open Sans"/>
              <a:ea typeface="Open Sans"/>
              <a:cs typeface="Open Sans"/>
              <a:sym typeface="Open Sans"/>
            </a:endParaRPr>
          </a:p>
          <a:p>
            <a:pPr indent="0" lvl="0" marL="0" rtl="0" algn="l">
              <a:lnSpc>
                <a:spcPct val="90000"/>
              </a:lnSpc>
              <a:spcBef>
                <a:spcPts val="1000"/>
              </a:spcBef>
              <a:spcAft>
                <a:spcPts val="0"/>
              </a:spcAft>
              <a:buClr>
                <a:schemeClr val="lt1"/>
              </a:buClr>
              <a:buSzPts val="2800"/>
              <a:buNone/>
            </a:pPr>
            <a:r>
              <a:rPr lang="fr-CH">
                <a:solidFill>
                  <a:schemeClr val="lt1"/>
                </a:solidFill>
                <a:latin typeface="Open Sans"/>
                <a:ea typeface="Open Sans"/>
                <a:cs typeface="Open Sans"/>
                <a:sym typeface="Open Sans"/>
              </a:rPr>
              <a:t>Quelques spécificités dans le rapport au monde :</a:t>
            </a:r>
            <a:endParaRPr/>
          </a:p>
          <a:p>
            <a:pPr indent="-228600" lvl="0" marL="228600" rtl="0" algn="l">
              <a:lnSpc>
                <a:spcPct val="90000"/>
              </a:lnSpc>
              <a:spcBef>
                <a:spcPts val="1000"/>
              </a:spcBef>
              <a:spcAft>
                <a:spcPts val="0"/>
              </a:spcAft>
              <a:buClr>
                <a:schemeClr val="lt1"/>
              </a:buClr>
              <a:buSzPts val="2800"/>
              <a:buChar char="•"/>
            </a:pPr>
            <a:r>
              <a:rPr lang="fr-CH">
                <a:solidFill>
                  <a:schemeClr val="lt1"/>
                </a:solidFill>
                <a:latin typeface="Open Sans"/>
                <a:ea typeface="Open Sans"/>
                <a:cs typeface="Open Sans"/>
                <a:sym typeface="Open Sans"/>
              </a:rPr>
              <a:t>Une temporalité autre (besoin de réaction rapide, projets </a:t>
            </a:r>
            <a:r>
              <a:rPr lang="fr-CH">
                <a:solidFill>
                  <a:schemeClr val="lt1"/>
                </a:solidFill>
                <a:latin typeface="Open Sans"/>
                <a:ea typeface="Open Sans"/>
                <a:cs typeface="Open Sans"/>
                <a:sym typeface="Open Sans"/>
                <a:extLst>
                  <a:ext uri="http://customooxmlschemas.google.com/">
                    <go:slidesCustomData xmlns:go="http://customooxmlschemas.google.com/" textRoundtripDataId="0"/>
                  </a:ext>
                </a:extLst>
              </a:rPr>
              <a:t>changeants</a:t>
            </a:r>
            <a:r>
              <a:rPr lang="fr-CH">
                <a:solidFill>
                  <a:schemeClr val="lt1"/>
                </a:solidFill>
                <a:latin typeface="Open Sans"/>
                <a:ea typeface="Open Sans"/>
                <a:cs typeface="Open Sans"/>
                <a:sym typeface="Open Sans"/>
              </a:rPr>
              <a:t>, ne peut pas demander de se projeter à long terme)</a:t>
            </a:r>
            <a:endParaRPr/>
          </a:p>
          <a:p>
            <a:pPr indent="-228600" lvl="0" marL="228600" rtl="0" algn="l">
              <a:lnSpc>
                <a:spcPct val="90000"/>
              </a:lnSpc>
              <a:spcBef>
                <a:spcPts val="1000"/>
              </a:spcBef>
              <a:spcAft>
                <a:spcPts val="0"/>
              </a:spcAft>
              <a:buClr>
                <a:schemeClr val="lt1"/>
              </a:buClr>
              <a:buSzPts val="2800"/>
              <a:buChar char="•"/>
            </a:pPr>
            <a:r>
              <a:rPr lang="fr-CH">
                <a:solidFill>
                  <a:schemeClr val="lt1"/>
                </a:solidFill>
                <a:latin typeface="Open Sans"/>
                <a:ea typeface="Open Sans"/>
                <a:cs typeface="Open Sans"/>
                <a:sym typeface="Open Sans"/>
              </a:rPr>
              <a:t>Une sociabilité autre (plus communautaire, ne viennent pas seuls, dynamique de groupe)</a:t>
            </a:r>
            <a:endParaRPr>
              <a:solidFill>
                <a:schemeClr val="lt1"/>
              </a:solidFill>
              <a:latin typeface="Open Sans"/>
              <a:ea typeface="Open Sans"/>
              <a:cs typeface="Open Sans"/>
              <a:sym typeface="Open Sans"/>
            </a:endParaRPr>
          </a:p>
          <a:p>
            <a:pPr indent="-228600" lvl="0" marL="228600" rtl="0" algn="l">
              <a:lnSpc>
                <a:spcPct val="90000"/>
              </a:lnSpc>
              <a:spcBef>
                <a:spcPts val="1000"/>
              </a:spcBef>
              <a:spcAft>
                <a:spcPts val="0"/>
              </a:spcAft>
              <a:buClr>
                <a:schemeClr val="lt1"/>
              </a:buClr>
              <a:buSzPts val="2800"/>
              <a:buChar char="•"/>
            </a:pPr>
            <a:r>
              <a:rPr lang="fr-CH">
                <a:solidFill>
                  <a:schemeClr val="lt1"/>
                </a:solidFill>
                <a:latin typeface="Open Sans"/>
                <a:ea typeface="Open Sans"/>
                <a:cs typeface="Open Sans"/>
                <a:sym typeface="Open Sans"/>
              </a:rPr>
              <a:t>Un engagement autre (ex. numérique, informel)</a:t>
            </a:r>
            <a:endParaRPr>
              <a:solidFill>
                <a:schemeClr val="lt1"/>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Montserrat Alternates"/>
              <a:buNone/>
            </a:pPr>
            <a:r>
              <a:rPr lang="fr-CH">
                <a:solidFill>
                  <a:srgbClr val="F4D02B"/>
                </a:solidFill>
                <a:latin typeface="Montserrat Alternates"/>
                <a:ea typeface="Montserrat Alternates"/>
                <a:cs typeface="Montserrat Alternates"/>
                <a:sym typeface="Montserrat Alternates"/>
              </a:rPr>
              <a:t>L’engagement des jeunes</a:t>
            </a:r>
            <a:endParaRPr>
              <a:solidFill>
                <a:srgbClr val="F4D02B"/>
              </a:solidFill>
            </a:endParaRPr>
          </a:p>
        </p:txBody>
      </p:sp>
      <p:sp>
        <p:nvSpPr>
          <p:cNvPr id="117" name="Google Shape;117;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800"/>
              <a:buChar char="•"/>
            </a:pPr>
            <a:r>
              <a:rPr b="1" lang="fr-CH">
                <a:solidFill>
                  <a:schemeClr val="lt1"/>
                </a:solidFill>
                <a:latin typeface="Open Sans"/>
                <a:ea typeface="Open Sans"/>
                <a:cs typeface="Open Sans"/>
                <a:sym typeface="Open Sans"/>
              </a:rPr>
              <a:t>Définition</a:t>
            </a:r>
            <a:r>
              <a:rPr lang="fr-CH">
                <a:solidFill>
                  <a:schemeClr val="lt1"/>
                </a:solidFill>
                <a:latin typeface="Open Sans"/>
                <a:ea typeface="Open Sans"/>
                <a:cs typeface="Open Sans"/>
                <a:sym typeface="Open Sans"/>
              </a:rPr>
              <a:t> : une implication sociétale d’intérêt collectif, à but non lucratif, dans un projet ou une association </a:t>
            </a:r>
            <a:endParaRPr>
              <a:solidFill>
                <a:schemeClr val="lt1"/>
              </a:solidFill>
              <a:latin typeface="Open Sans"/>
              <a:ea typeface="Open Sans"/>
              <a:cs typeface="Open Sans"/>
              <a:sym typeface="Open Sans"/>
            </a:endParaRPr>
          </a:p>
          <a:p>
            <a:pPr indent="0" lvl="0" marL="457200" rtl="0" algn="l">
              <a:lnSpc>
                <a:spcPct val="90000"/>
              </a:lnSpc>
              <a:spcBef>
                <a:spcPts val="0"/>
              </a:spcBef>
              <a:spcAft>
                <a:spcPts val="0"/>
              </a:spcAft>
              <a:buSzPts val="1800"/>
              <a:buNone/>
            </a:pPr>
            <a:r>
              <a:t/>
            </a:r>
            <a:endParaRPr>
              <a:solidFill>
                <a:schemeClr val="lt1"/>
              </a:solidFill>
              <a:latin typeface="Open Sans"/>
              <a:ea typeface="Open Sans"/>
              <a:cs typeface="Open Sans"/>
              <a:sym typeface="Open Sans"/>
            </a:endParaRPr>
          </a:p>
          <a:p>
            <a:pPr indent="0" lvl="0" marL="457200" rtl="0" algn="l">
              <a:lnSpc>
                <a:spcPct val="90000"/>
              </a:lnSpc>
              <a:spcBef>
                <a:spcPts val="0"/>
              </a:spcBef>
              <a:spcAft>
                <a:spcPts val="0"/>
              </a:spcAft>
              <a:buSzPts val="1800"/>
              <a:buNone/>
            </a:pPr>
            <a:r>
              <a:rPr lang="fr-CH" sz="2600">
                <a:solidFill>
                  <a:schemeClr val="lt1"/>
                </a:solidFill>
                <a:latin typeface="Open Sans"/>
                <a:ea typeface="Open Sans"/>
                <a:cs typeface="Open Sans"/>
                <a:sym typeface="Open Sans"/>
              </a:rPr>
              <a:t>→ Fait de prendre parti sur les problèmes politiques ou sociaux par son action et ses discours</a:t>
            </a:r>
            <a:endParaRPr sz="2600">
              <a:solidFill>
                <a:schemeClr val="lt1"/>
              </a:solidFill>
              <a:latin typeface="Open Sans"/>
              <a:ea typeface="Open Sans"/>
              <a:cs typeface="Open Sans"/>
              <a:sym typeface="Open Sans"/>
            </a:endParaRPr>
          </a:p>
          <a:p>
            <a:pPr indent="0" lvl="0" marL="0" rtl="0" algn="l">
              <a:lnSpc>
                <a:spcPct val="90000"/>
              </a:lnSpc>
              <a:spcBef>
                <a:spcPts val="1000"/>
              </a:spcBef>
              <a:spcAft>
                <a:spcPts val="0"/>
              </a:spcAft>
              <a:buClr>
                <a:schemeClr val="dk1"/>
              </a:buClr>
              <a:buSzPts val="2800"/>
              <a:buNone/>
            </a:pPr>
            <a:r>
              <a:t/>
            </a:r>
            <a:endParaRPr>
              <a:solidFill>
                <a:schemeClr val="lt1"/>
              </a:solidFill>
              <a:latin typeface="Open Sans"/>
              <a:ea typeface="Open Sans"/>
              <a:cs typeface="Open Sans"/>
              <a:sym typeface="Open Sans"/>
            </a:endParaRPr>
          </a:p>
          <a:p>
            <a:pPr indent="-228600" lvl="0" marL="228600" rtl="0" algn="l">
              <a:lnSpc>
                <a:spcPct val="90000"/>
              </a:lnSpc>
              <a:spcBef>
                <a:spcPts val="1000"/>
              </a:spcBef>
              <a:spcAft>
                <a:spcPts val="0"/>
              </a:spcAft>
              <a:buClr>
                <a:schemeClr val="lt1"/>
              </a:buClr>
              <a:buSzPts val="2800"/>
              <a:buChar char="•"/>
            </a:pPr>
            <a:r>
              <a:rPr lang="fr-CH">
                <a:solidFill>
                  <a:schemeClr val="lt1"/>
                </a:solidFill>
                <a:latin typeface="Open Sans"/>
                <a:ea typeface="Open Sans"/>
                <a:cs typeface="Open Sans"/>
                <a:sym typeface="Open Sans"/>
              </a:rPr>
              <a:t>«Engagement des jeunes» vs «bénévolat des jeunes»</a:t>
            </a:r>
            <a:endParaRPr/>
          </a:p>
          <a:p>
            <a:pPr indent="0" lvl="0" marL="0" rtl="0" algn="l">
              <a:lnSpc>
                <a:spcPct val="90000"/>
              </a:lnSpc>
              <a:spcBef>
                <a:spcPts val="1000"/>
              </a:spcBef>
              <a:spcAft>
                <a:spcPts val="0"/>
              </a:spcAft>
              <a:buClr>
                <a:schemeClr val="dk1"/>
              </a:buClr>
              <a:buSzPts val="2800"/>
              <a:buNone/>
            </a:pPr>
            <a:r>
              <a:t/>
            </a:r>
            <a:endParaRPr>
              <a:solidFill>
                <a:schemeClr val="lt1"/>
              </a:solidFill>
              <a:latin typeface="Open Sans"/>
              <a:ea typeface="Open Sans"/>
              <a:cs typeface="Open Sans"/>
              <a:sym typeface="Open Sans"/>
            </a:endParaRPr>
          </a:p>
          <a:p>
            <a:pPr indent="-228600" lvl="0" marL="228600" rtl="0" algn="l">
              <a:lnSpc>
                <a:spcPct val="90000"/>
              </a:lnSpc>
              <a:spcBef>
                <a:spcPts val="1000"/>
              </a:spcBef>
              <a:spcAft>
                <a:spcPts val="0"/>
              </a:spcAft>
              <a:buClr>
                <a:schemeClr val="lt1"/>
              </a:buClr>
              <a:buSzPts val="2800"/>
              <a:buChar char="•"/>
            </a:pPr>
            <a:r>
              <a:rPr lang="fr-CH">
                <a:solidFill>
                  <a:schemeClr val="lt1"/>
                </a:solidFill>
                <a:latin typeface="Open Sans"/>
                <a:ea typeface="Open Sans"/>
                <a:cs typeface="Open Sans"/>
                <a:sym typeface="Open Sans"/>
              </a:rPr>
              <a:t>Diversité des thématiques et des formes d’engagement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g380212a2ea3_0_2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fr-CH">
                <a:solidFill>
                  <a:schemeClr val="lt1"/>
                </a:solidFill>
                <a:latin typeface="Montserrat Alternates"/>
                <a:ea typeface="Montserrat Alternates"/>
                <a:cs typeface="Montserrat Alternates"/>
                <a:sym typeface="Montserrat Alternates"/>
              </a:rPr>
              <a:t>Différents types d’engagement</a:t>
            </a:r>
            <a:endParaRPr/>
          </a:p>
        </p:txBody>
      </p:sp>
      <p:sp>
        <p:nvSpPr>
          <p:cNvPr id="123" name="Google Shape;123;g380212a2ea3_0_2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solidFill>
                <a:srgbClr val="F4D02B"/>
              </a:solidFill>
              <a:latin typeface="Open Sans"/>
              <a:ea typeface="Open Sans"/>
              <a:cs typeface="Open Sans"/>
              <a:sym typeface="Open Sans"/>
            </a:endParaRPr>
          </a:p>
          <a:p>
            <a:pPr indent="0" lvl="0" marL="0" rtl="0" algn="l">
              <a:lnSpc>
                <a:spcPct val="90000"/>
              </a:lnSpc>
              <a:spcBef>
                <a:spcPts val="1000"/>
              </a:spcBef>
              <a:spcAft>
                <a:spcPts val="0"/>
              </a:spcAft>
              <a:buSzPts val="1800"/>
              <a:buNone/>
            </a:pPr>
            <a:r>
              <a:rPr lang="fr-CH">
                <a:solidFill>
                  <a:srgbClr val="F4D02B"/>
                </a:solidFill>
                <a:latin typeface="Open Sans"/>
                <a:ea typeface="Open Sans"/>
                <a:cs typeface="Open Sans"/>
                <a:sym typeface="Open Sans"/>
              </a:rPr>
              <a:t>Individuel / Collectif</a:t>
            </a:r>
            <a:endParaRPr>
              <a:solidFill>
                <a:srgbClr val="F4D02B"/>
              </a:solidFill>
              <a:latin typeface="Open Sans"/>
              <a:ea typeface="Open Sans"/>
              <a:cs typeface="Open Sans"/>
              <a:sym typeface="Open Sans"/>
            </a:endParaRPr>
          </a:p>
          <a:p>
            <a:pPr indent="0" lvl="0" marL="0" rtl="0" algn="l">
              <a:lnSpc>
                <a:spcPct val="90000"/>
              </a:lnSpc>
              <a:spcBef>
                <a:spcPts val="1000"/>
              </a:spcBef>
              <a:spcAft>
                <a:spcPts val="0"/>
              </a:spcAft>
              <a:buSzPts val="1800"/>
              <a:buNone/>
            </a:pPr>
            <a:r>
              <a:t/>
            </a:r>
            <a:endParaRPr>
              <a:solidFill>
                <a:srgbClr val="F4D02B"/>
              </a:solidFill>
              <a:latin typeface="Open Sans"/>
              <a:ea typeface="Open Sans"/>
              <a:cs typeface="Open Sans"/>
              <a:sym typeface="Open Sans"/>
            </a:endParaRPr>
          </a:p>
          <a:p>
            <a:pPr indent="0" lvl="0" marL="0" rtl="0" algn="l">
              <a:lnSpc>
                <a:spcPct val="90000"/>
              </a:lnSpc>
              <a:spcBef>
                <a:spcPts val="1000"/>
              </a:spcBef>
              <a:spcAft>
                <a:spcPts val="0"/>
              </a:spcAft>
              <a:buSzPts val="1800"/>
              <a:buNone/>
            </a:pPr>
            <a:r>
              <a:rPr lang="fr-CH">
                <a:solidFill>
                  <a:srgbClr val="F4D02B"/>
                </a:solidFill>
                <a:latin typeface="Open Sans"/>
                <a:ea typeface="Open Sans"/>
                <a:cs typeface="Open Sans"/>
                <a:sym typeface="Open Sans"/>
              </a:rPr>
              <a:t>Temporaire / Durable</a:t>
            </a:r>
            <a:endParaRPr>
              <a:solidFill>
                <a:srgbClr val="F4D02B"/>
              </a:solidFill>
              <a:latin typeface="Open Sans"/>
              <a:ea typeface="Open Sans"/>
              <a:cs typeface="Open Sans"/>
              <a:sym typeface="Open Sans"/>
            </a:endParaRPr>
          </a:p>
          <a:p>
            <a:pPr indent="0" lvl="0" marL="0" rtl="0" algn="l">
              <a:lnSpc>
                <a:spcPct val="90000"/>
              </a:lnSpc>
              <a:spcBef>
                <a:spcPts val="1000"/>
              </a:spcBef>
              <a:spcAft>
                <a:spcPts val="0"/>
              </a:spcAft>
              <a:buSzPts val="1800"/>
              <a:buNone/>
            </a:pPr>
            <a:r>
              <a:t/>
            </a:r>
            <a:endParaRPr>
              <a:solidFill>
                <a:srgbClr val="F4D02B"/>
              </a:solidFill>
              <a:latin typeface="Open Sans"/>
              <a:ea typeface="Open Sans"/>
              <a:cs typeface="Open Sans"/>
              <a:sym typeface="Open Sans"/>
            </a:endParaRPr>
          </a:p>
          <a:p>
            <a:pPr indent="0" lvl="0" marL="0" rtl="0" algn="l">
              <a:lnSpc>
                <a:spcPct val="90000"/>
              </a:lnSpc>
              <a:spcBef>
                <a:spcPts val="1000"/>
              </a:spcBef>
              <a:spcAft>
                <a:spcPts val="0"/>
              </a:spcAft>
              <a:buSzPts val="1800"/>
              <a:buNone/>
            </a:pPr>
            <a:r>
              <a:rPr lang="fr-CH">
                <a:solidFill>
                  <a:srgbClr val="F4D02B"/>
                </a:solidFill>
                <a:latin typeface="Open Sans"/>
                <a:ea typeface="Open Sans"/>
                <a:cs typeface="Open Sans"/>
                <a:sym typeface="Open Sans"/>
              </a:rPr>
              <a:t>Institutionnel / Informel</a:t>
            </a:r>
            <a:endParaRPr>
              <a:solidFill>
                <a:srgbClr val="F4D02B"/>
              </a:solidFill>
              <a:latin typeface="Open Sans"/>
              <a:ea typeface="Open Sans"/>
              <a:cs typeface="Open Sans"/>
              <a:sym typeface="Open Sans"/>
            </a:endParaRPr>
          </a:p>
        </p:txBody>
      </p:sp>
      <p:pic>
        <p:nvPicPr>
          <p:cNvPr id="124" name="Google Shape;124;g380212a2ea3_0_21"/>
          <p:cNvPicPr preferRelativeResize="0"/>
          <p:nvPr/>
        </p:nvPicPr>
        <p:blipFill rotWithShape="1">
          <a:blip r:embed="rId3">
            <a:alphaModFix/>
          </a:blip>
          <a:srcRect b="0" l="0" r="0" t="0"/>
          <a:stretch/>
        </p:blipFill>
        <p:spPr>
          <a:xfrm>
            <a:off x="5413175" y="2064863"/>
            <a:ext cx="6317000" cy="2728275"/>
          </a:xfrm>
          <a:prstGeom prst="rect">
            <a:avLst/>
          </a:prstGeom>
          <a:noFill/>
          <a:ln>
            <a:noFill/>
          </a:ln>
        </p:spPr>
      </p:pic>
      <p:cxnSp>
        <p:nvCxnSpPr>
          <p:cNvPr id="125" name="Google Shape;125;g380212a2ea3_0_21"/>
          <p:cNvCxnSpPr/>
          <p:nvPr/>
        </p:nvCxnSpPr>
        <p:spPr>
          <a:xfrm flipH="1" rot="10800000">
            <a:off x="5270675" y="4268900"/>
            <a:ext cx="1719000" cy="1275000"/>
          </a:xfrm>
          <a:prstGeom prst="straightConnector1">
            <a:avLst/>
          </a:prstGeom>
          <a:noFill/>
          <a:ln cap="flat" cmpd="sng" w="152400">
            <a:solidFill>
              <a:srgbClr val="F4D02B"/>
            </a:solidFill>
            <a:prstDash val="solid"/>
            <a:round/>
            <a:headEnd len="sm" w="sm" type="none"/>
            <a:tailEnd len="med" w="med" type="triangle"/>
          </a:ln>
        </p:spPr>
      </p:cxnSp>
      <p:sp>
        <p:nvSpPr>
          <p:cNvPr id="126" name="Google Shape;126;g380212a2ea3_0_21"/>
          <p:cNvSpPr txBox="1"/>
          <p:nvPr/>
        </p:nvSpPr>
        <p:spPr>
          <a:xfrm>
            <a:off x="5413175" y="5684225"/>
            <a:ext cx="76557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fr-CH" sz="1000" u="none" cap="none" strike="noStrike">
                <a:solidFill>
                  <a:schemeClr val="lt1"/>
                </a:solidFill>
                <a:latin typeface="Montserrat"/>
                <a:ea typeface="Montserrat"/>
                <a:cs typeface="Montserrat"/>
                <a:sym typeface="Montserrat"/>
              </a:rPr>
              <a:t>LES PRATIQUES POLITIQUES DES JEUNES : UNE ÉTUDE QUALITATIVE DES SIGNIFICATIONS DE</a:t>
            </a:r>
            <a:endParaRPr b="0" i="0" sz="10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fr-CH" sz="1000" u="none" cap="none" strike="noStrike">
                <a:solidFill>
                  <a:schemeClr val="lt1"/>
                </a:solidFill>
                <a:latin typeface="Montserrat"/>
                <a:ea typeface="Montserrat"/>
                <a:cs typeface="Montserrat"/>
                <a:sym typeface="Montserrat"/>
              </a:rPr>
              <a:t>L’ENGAGEMENT, Callie Furrer, 2025, Mémoire de Master en sociologie, dir. Claire Balleys</a:t>
            </a:r>
            <a:endParaRPr b="0" i="0" sz="1000" u="none" cap="none" strike="noStrike">
              <a:solidFill>
                <a:schemeClr val="lt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g380212a2ea3_0_16" title="Capture d’écran 2025-09-22 à 14.45.12.png"/>
          <p:cNvPicPr preferRelativeResize="0"/>
          <p:nvPr/>
        </p:nvPicPr>
        <p:blipFill rotWithShape="1">
          <a:blip r:embed="rId3">
            <a:alphaModFix/>
          </a:blip>
          <a:srcRect b="0" l="0" r="0" t="0"/>
          <a:stretch/>
        </p:blipFill>
        <p:spPr>
          <a:xfrm>
            <a:off x="1514988" y="495825"/>
            <a:ext cx="9162024" cy="5351575"/>
          </a:xfrm>
          <a:prstGeom prst="rect">
            <a:avLst/>
          </a:prstGeom>
          <a:noFill/>
          <a:ln>
            <a:noFill/>
          </a:ln>
        </p:spPr>
      </p:pic>
      <p:sp>
        <p:nvSpPr>
          <p:cNvPr id="132" name="Google Shape;132;g380212a2ea3_0_16"/>
          <p:cNvSpPr txBox="1"/>
          <p:nvPr/>
        </p:nvSpPr>
        <p:spPr>
          <a:xfrm>
            <a:off x="1515000" y="5972075"/>
            <a:ext cx="83868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fr-CH" sz="1100" u="none" cap="none" strike="noStrike">
                <a:solidFill>
                  <a:schemeClr val="lt1"/>
                </a:solidFill>
                <a:latin typeface="Montserrat"/>
                <a:ea typeface="Montserrat"/>
                <a:cs typeface="Montserrat"/>
                <a:sym typeface="Montserrat"/>
              </a:rPr>
              <a:t>Observatoire du bénévolat 2025</a:t>
            </a:r>
            <a:endParaRPr b="0" i="0" sz="28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g381c3b39728_6_4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4400"/>
              <a:buFont typeface="Montserrat Alternates"/>
              <a:buNone/>
            </a:pPr>
            <a:r>
              <a:rPr lang="fr-CH">
                <a:solidFill>
                  <a:schemeClr val="lt1"/>
                </a:solidFill>
                <a:latin typeface="Montserrat Alternates"/>
                <a:ea typeface="Montserrat Alternates"/>
                <a:cs typeface="Montserrat Alternates"/>
                <a:sym typeface="Montserrat Alternates"/>
              </a:rPr>
              <a:t>Un engagement qui évolue ?</a:t>
            </a:r>
            <a:endParaRPr>
              <a:solidFill>
                <a:schemeClr val="lt1"/>
              </a:solidFill>
              <a:latin typeface="Montserrat Alternates"/>
              <a:ea typeface="Montserrat Alternates"/>
              <a:cs typeface="Montserrat Alternates"/>
              <a:sym typeface="Montserrat Alternates"/>
            </a:endParaRPr>
          </a:p>
        </p:txBody>
      </p:sp>
      <p:sp>
        <p:nvSpPr>
          <p:cNvPr id="138" name="Google Shape;138;g381c3b39728_6_4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15000"/>
              </a:lnSpc>
              <a:spcBef>
                <a:spcPts val="0"/>
              </a:spcBef>
              <a:spcAft>
                <a:spcPts val="0"/>
              </a:spcAft>
              <a:buSzPts val="1800"/>
              <a:buNone/>
            </a:pPr>
            <a:r>
              <a:rPr lang="fr-CH">
                <a:solidFill>
                  <a:schemeClr val="lt1"/>
                </a:solidFill>
                <a:latin typeface="Open Sans"/>
                <a:ea typeface="Open Sans"/>
                <a:cs typeface="Open Sans"/>
                <a:sym typeface="Open Sans"/>
              </a:rPr>
              <a:t>Vers des engagements</a:t>
            </a:r>
            <a:endParaRPr>
              <a:solidFill>
                <a:schemeClr val="lt1"/>
              </a:solidFill>
              <a:latin typeface="Open Sans"/>
              <a:ea typeface="Open Sans"/>
              <a:cs typeface="Open Sans"/>
              <a:sym typeface="Open Sans"/>
            </a:endParaRPr>
          </a:p>
          <a:p>
            <a:pPr indent="0" lvl="0" marL="0" rtl="0" algn="l">
              <a:lnSpc>
                <a:spcPct val="115000"/>
              </a:lnSpc>
              <a:spcBef>
                <a:spcPts val="0"/>
              </a:spcBef>
              <a:spcAft>
                <a:spcPts val="0"/>
              </a:spcAft>
              <a:buSzPts val="1800"/>
              <a:buNone/>
            </a:pPr>
            <a:r>
              <a:t/>
            </a:r>
            <a:endParaRPr>
              <a:solidFill>
                <a:schemeClr val="lt1"/>
              </a:solidFill>
              <a:latin typeface="Open Sans"/>
              <a:ea typeface="Open Sans"/>
              <a:cs typeface="Open Sans"/>
              <a:sym typeface="Open Sans"/>
            </a:endParaRPr>
          </a:p>
          <a:p>
            <a:pPr indent="0" lvl="0" marL="0" rtl="0" algn="l">
              <a:lnSpc>
                <a:spcPct val="115000"/>
              </a:lnSpc>
              <a:spcBef>
                <a:spcPts val="0"/>
              </a:spcBef>
              <a:spcAft>
                <a:spcPts val="0"/>
              </a:spcAft>
              <a:buSzPts val="1800"/>
              <a:buNone/>
            </a:pPr>
            <a:r>
              <a:rPr lang="fr-CH">
                <a:solidFill>
                  <a:schemeClr val="lt1"/>
                </a:solidFill>
                <a:latin typeface="Open Sans"/>
                <a:ea typeface="Open Sans"/>
                <a:cs typeface="Open Sans"/>
                <a:sym typeface="Open Sans"/>
              </a:rPr>
              <a:t>- plus courts ? </a:t>
            </a:r>
            <a:endParaRPr>
              <a:solidFill>
                <a:schemeClr val="lt1"/>
              </a:solidFill>
              <a:latin typeface="Open Sans"/>
              <a:ea typeface="Open Sans"/>
              <a:cs typeface="Open Sans"/>
              <a:sym typeface="Open Sans"/>
            </a:endParaRPr>
          </a:p>
          <a:p>
            <a:pPr indent="0" lvl="0" marL="0" rtl="0" algn="l">
              <a:lnSpc>
                <a:spcPct val="115000"/>
              </a:lnSpc>
              <a:spcBef>
                <a:spcPts val="0"/>
              </a:spcBef>
              <a:spcAft>
                <a:spcPts val="0"/>
              </a:spcAft>
              <a:buSzPts val="1800"/>
              <a:buNone/>
            </a:pPr>
            <a:r>
              <a:rPr lang="fr-CH">
                <a:solidFill>
                  <a:schemeClr val="lt1"/>
                </a:solidFill>
                <a:latin typeface="Open Sans"/>
                <a:ea typeface="Open Sans"/>
                <a:cs typeface="Open Sans"/>
                <a:sym typeface="Open Sans"/>
              </a:rPr>
              <a:t>- plus individuels ?  </a:t>
            </a:r>
            <a:endParaRPr>
              <a:solidFill>
                <a:schemeClr val="lt1"/>
              </a:solidFill>
              <a:latin typeface="Open Sans"/>
              <a:ea typeface="Open Sans"/>
              <a:cs typeface="Open Sans"/>
              <a:sym typeface="Open Sans"/>
            </a:endParaRPr>
          </a:p>
          <a:p>
            <a:pPr indent="0" lvl="0" marL="0" rtl="0" algn="l">
              <a:lnSpc>
                <a:spcPct val="115000"/>
              </a:lnSpc>
              <a:spcBef>
                <a:spcPts val="0"/>
              </a:spcBef>
              <a:spcAft>
                <a:spcPts val="0"/>
              </a:spcAft>
              <a:buSzPts val="1800"/>
              <a:buNone/>
            </a:pPr>
            <a:r>
              <a:rPr lang="fr-CH">
                <a:solidFill>
                  <a:schemeClr val="lt1"/>
                </a:solidFill>
                <a:latin typeface="Open Sans"/>
                <a:ea typeface="Open Sans"/>
                <a:cs typeface="Open Sans"/>
                <a:sym typeface="Open Sans"/>
              </a:rPr>
              <a:t>- moins structurés ?</a:t>
            </a:r>
            <a:endParaRPr>
              <a:solidFill>
                <a:schemeClr val="lt1"/>
              </a:solidFill>
              <a:latin typeface="Open Sans"/>
              <a:ea typeface="Open Sans"/>
              <a:cs typeface="Open Sans"/>
              <a:sym typeface="Open Sans"/>
            </a:endParaRPr>
          </a:p>
          <a:p>
            <a:pPr indent="0" lvl="0" marL="0" rtl="0" algn="l">
              <a:lnSpc>
                <a:spcPct val="115000"/>
              </a:lnSpc>
              <a:spcBef>
                <a:spcPts val="0"/>
              </a:spcBef>
              <a:spcAft>
                <a:spcPts val="0"/>
              </a:spcAft>
              <a:buSzPts val="1800"/>
              <a:buNone/>
            </a:pPr>
            <a:r>
              <a:rPr lang="fr-CH">
                <a:solidFill>
                  <a:schemeClr val="lt1"/>
                </a:solidFill>
                <a:latin typeface="Open Sans"/>
                <a:ea typeface="Open Sans"/>
                <a:cs typeface="Open Sans"/>
                <a:sym typeface="Open Sans"/>
              </a:rPr>
              <a:t>- âge d’or de l’engagement </a:t>
            </a:r>
            <a:endParaRPr>
              <a:solidFill>
                <a:schemeClr val="lt1"/>
              </a:solidFill>
              <a:latin typeface="Open Sans"/>
              <a:ea typeface="Open Sans"/>
              <a:cs typeface="Open Sans"/>
              <a:sym typeface="Open Sans"/>
            </a:endParaRPr>
          </a:p>
          <a:p>
            <a:pPr indent="0" lvl="0" marL="0" rtl="0" algn="l">
              <a:lnSpc>
                <a:spcPct val="115000"/>
              </a:lnSpc>
              <a:spcBef>
                <a:spcPts val="0"/>
              </a:spcBef>
              <a:spcAft>
                <a:spcPts val="0"/>
              </a:spcAft>
              <a:buSzPts val="1800"/>
              <a:buNone/>
            </a:pPr>
            <a:r>
              <a:rPr lang="fr-CH">
                <a:solidFill>
                  <a:schemeClr val="lt1"/>
                </a:solidFill>
                <a:latin typeface="Open Sans"/>
                <a:ea typeface="Open Sans"/>
                <a:cs typeface="Open Sans"/>
                <a:sym typeface="Open Sans"/>
              </a:rPr>
              <a:t>numérique</a:t>
            </a:r>
            <a:endParaRPr>
              <a:solidFill>
                <a:schemeClr val="lt1"/>
              </a:solidFill>
              <a:latin typeface="Open Sans"/>
              <a:ea typeface="Open Sans"/>
              <a:cs typeface="Open Sans"/>
              <a:sym typeface="Open Sans"/>
            </a:endParaRPr>
          </a:p>
          <a:p>
            <a:pPr indent="0" lvl="0" marL="0" rtl="0" algn="l">
              <a:lnSpc>
                <a:spcPct val="115000"/>
              </a:lnSpc>
              <a:spcBef>
                <a:spcPts val="0"/>
              </a:spcBef>
              <a:spcAft>
                <a:spcPts val="0"/>
              </a:spcAft>
              <a:buSzPts val="1800"/>
              <a:buNone/>
            </a:pPr>
            <a:r>
              <a:rPr lang="fr-CH">
                <a:solidFill>
                  <a:schemeClr val="lt1"/>
                </a:solidFill>
                <a:latin typeface="Open Sans"/>
                <a:ea typeface="Open Sans"/>
                <a:cs typeface="Open Sans"/>
                <a:sym typeface="Open Sans"/>
              </a:rPr>
              <a:t>- nouvelles pratiques </a:t>
            </a:r>
            <a:endParaRPr>
              <a:solidFill>
                <a:schemeClr val="lt1"/>
              </a:solidFill>
              <a:latin typeface="Open Sans"/>
              <a:ea typeface="Open Sans"/>
              <a:cs typeface="Open Sans"/>
              <a:sym typeface="Open Sans"/>
            </a:endParaRPr>
          </a:p>
          <a:p>
            <a:pPr indent="0" lvl="0" marL="0" rtl="0" algn="l">
              <a:lnSpc>
                <a:spcPct val="115000"/>
              </a:lnSpc>
              <a:spcBef>
                <a:spcPts val="0"/>
              </a:spcBef>
              <a:spcAft>
                <a:spcPts val="0"/>
              </a:spcAft>
              <a:buSzPts val="1800"/>
              <a:buNone/>
            </a:pPr>
            <a:r>
              <a:rPr lang="fr-CH">
                <a:solidFill>
                  <a:schemeClr val="lt1"/>
                </a:solidFill>
                <a:latin typeface="Open Sans"/>
                <a:ea typeface="Open Sans"/>
                <a:cs typeface="Open Sans"/>
                <a:sym typeface="Open Sans"/>
              </a:rPr>
              <a:t>(ex. </a:t>
            </a:r>
            <a:r>
              <a:rPr i="1" lang="fr-CH">
                <a:solidFill>
                  <a:schemeClr val="lt1"/>
                </a:solidFill>
                <a:latin typeface="Open Sans"/>
                <a:ea typeface="Open Sans"/>
                <a:cs typeface="Open Sans"/>
                <a:sym typeface="Open Sans"/>
              </a:rPr>
              <a:t>witnessing</a:t>
            </a:r>
            <a:r>
              <a:rPr lang="fr-CH">
                <a:solidFill>
                  <a:schemeClr val="lt1"/>
                </a:solidFill>
                <a:latin typeface="Open Sans"/>
                <a:ea typeface="Open Sans"/>
                <a:cs typeface="Open Sans"/>
                <a:sym typeface="Open Sans"/>
              </a:rPr>
              <a:t>)</a:t>
            </a:r>
            <a:endParaRPr>
              <a:solidFill>
                <a:schemeClr val="lt1"/>
              </a:solidFill>
              <a:latin typeface="Open Sans"/>
              <a:ea typeface="Open Sans"/>
              <a:cs typeface="Open Sans"/>
              <a:sym typeface="Open Sans"/>
            </a:endParaRPr>
          </a:p>
          <a:p>
            <a:pPr indent="0" lvl="0" marL="0" rtl="0" algn="l">
              <a:lnSpc>
                <a:spcPct val="115000"/>
              </a:lnSpc>
              <a:spcBef>
                <a:spcPts val="0"/>
              </a:spcBef>
              <a:spcAft>
                <a:spcPts val="0"/>
              </a:spcAft>
              <a:buSzPts val="1800"/>
              <a:buNone/>
            </a:pPr>
            <a:r>
              <a:t/>
            </a:r>
            <a:endParaRPr>
              <a:solidFill>
                <a:schemeClr val="lt1"/>
              </a:solidFill>
              <a:latin typeface="Open Sans"/>
              <a:ea typeface="Open Sans"/>
              <a:cs typeface="Open Sans"/>
              <a:sym typeface="Open Sans"/>
            </a:endParaRPr>
          </a:p>
        </p:txBody>
      </p:sp>
      <p:pic>
        <p:nvPicPr>
          <p:cNvPr id="139" name="Google Shape;139;g381c3b39728_6_47" title="Capture d’écran 2025-09-09 095826.png"/>
          <p:cNvPicPr preferRelativeResize="0"/>
          <p:nvPr/>
        </p:nvPicPr>
        <p:blipFill rotWithShape="1">
          <a:blip r:embed="rId3">
            <a:alphaModFix/>
          </a:blip>
          <a:srcRect b="0" l="0" r="0" t="0"/>
          <a:stretch/>
        </p:blipFill>
        <p:spPr>
          <a:xfrm>
            <a:off x="5991825" y="1748075"/>
            <a:ext cx="5669700" cy="3855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2022-05-19T00:20:50Z</dcterms:created>
  <dc:creator>Sylvain Leutwyler</dc:creator>
</cp:coreProperties>
</file>